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56" r:id="rId2"/>
    <p:sldId id="416" r:id="rId3"/>
    <p:sldId id="389" r:id="rId4"/>
    <p:sldId id="390" r:id="rId5"/>
    <p:sldId id="398" r:id="rId6"/>
    <p:sldId id="399" r:id="rId7"/>
    <p:sldId id="400" r:id="rId8"/>
    <p:sldId id="401" r:id="rId9"/>
    <p:sldId id="337" r:id="rId10"/>
    <p:sldId id="395" r:id="rId11"/>
    <p:sldId id="397" r:id="rId12"/>
    <p:sldId id="338" r:id="rId13"/>
    <p:sldId id="258" r:id="rId14"/>
    <p:sldId id="259" r:id="rId15"/>
    <p:sldId id="261" r:id="rId16"/>
    <p:sldId id="380" r:id="rId17"/>
    <p:sldId id="368" r:id="rId18"/>
    <p:sldId id="346" r:id="rId19"/>
    <p:sldId id="431" r:id="rId20"/>
    <p:sldId id="414" r:id="rId21"/>
    <p:sldId id="404" r:id="rId22"/>
    <p:sldId id="415" r:id="rId23"/>
    <p:sldId id="417" r:id="rId24"/>
    <p:sldId id="418" r:id="rId25"/>
    <p:sldId id="351" r:id="rId26"/>
    <p:sldId id="341" r:id="rId27"/>
    <p:sldId id="419" r:id="rId28"/>
    <p:sldId id="343" r:id="rId29"/>
    <p:sldId id="420" r:id="rId30"/>
    <p:sldId id="421" r:id="rId31"/>
    <p:sldId id="344" r:id="rId32"/>
    <p:sldId id="422" r:id="rId33"/>
    <p:sldId id="345" r:id="rId34"/>
    <p:sldId id="282" r:id="rId35"/>
    <p:sldId id="283" r:id="rId36"/>
    <p:sldId id="285" r:id="rId37"/>
    <p:sldId id="391" r:id="rId38"/>
    <p:sldId id="353" r:id="rId39"/>
    <p:sldId id="387" r:id="rId40"/>
    <p:sldId id="291" r:id="rId41"/>
    <p:sldId id="357" r:id="rId42"/>
    <p:sldId id="427" r:id="rId43"/>
    <p:sldId id="295" r:id="rId44"/>
    <p:sldId id="423" r:id="rId45"/>
    <p:sldId id="424" r:id="rId46"/>
    <p:sldId id="425" r:id="rId47"/>
    <p:sldId id="302" r:id="rId48"/>
    <p:sldId id="426" r:id="rId49"/>
    <p:sldId id="305" r:id="rId50"/>
    <p:sldId id="429" r:id="rId51"/>
    <p:sldId id="430" r:id="rId52"/>
    <p:sldId id="402" r:id="rId53"/>
    <p:sldId id="318" r:id="rId54"/>
  </p:sldIdLst>
  <p:sldSz cx="9144000" cy="6858000" type="screen4x3"/>
  <p:notesSz cx="7099300" cy="10234613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2244" y="-5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5760653318184471E-2"/>
          <c:y val="0.10984889119055986"/>
          <c:w val="0.86335170775525139"/>
          <c:h val="0.68939648954075494"/>
        </c:manualLayout>
      </c:layout>
      <c:lineChart>
        <c:grouping val="standard"/>
        <c:varyColors val="0"/>
        <c:ser>
          <c:idx val="0"/>
          <c:order val="0"/>
          <c:spPr>
            <a:ln w="50800">
              <a:solidFill>
                <a:srgbClr val="C00000"/>
              </a:solidFill>
              <a:prstDash val="solid"/>
            </a:ln>
          </c:spPr>
          <c:marker>
            <c:symbol val="x"/>
            <c:size val="11"/>
            <c:spPr>
              <a:solidFill>
                <a:srgbClr val="C0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numRef>
              <c:f>Публікації!$B$3:$X$3</c:f>
              <c:numCache>
                <c:formatCode>General</c:formatCode>
                <c:ptCount val="23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  <c:pt idx="12">
                  <c:v>2014</c:v>
                </c:pt>
                <c:pt idx="13">
                  <c:v>2015</c:v>
                </c:pt>
                <c:pt idx="14">
                  <c:v>2016</c:v>
                </c:pt>
                <c:pt idx="15">
                  <c:v>2017</c:v>
                </c:pt>
                <c:pt idx="16">
                  <c:v>2018</c:v>
                </c:pt>
                <c:pt idx="17">
                  <c:v>2019</c:v>
                </c:pt>
                <c:pt idx="18">
                  <c:v>2020</c:v>
                </c:pt>
                <c:pt idx="19">
                  <c:v>2021</c:v>
                </c:pt>
                <c:pt idx="20">
                  <c:v>2022</c:v>
                </c:pt>
                <c:pt idx="21">
                  <c:v>2023</c:v>
                </c:pt>
                <c:pt idx="22">
                  <c:v>2024</c:v>
                </c:pt>
              </c:numCache>
            </c:numRef>
          </c:cat>
          <c:val>
            <c:numRef>
              <c:f>Публікації!$B$9:$V$9</c:f>
              <c:numCache>
                <c:formatCode>General</c:formatCode>
                <c:ptCount val="21"/>
                <c:pt idx="0">
                  <c:v>291</c:v>
                </c:pt>
                <c:pt idx="1">
                  <c:v>282</c:v>
                </c:pt>
                <c:pt idx="2">
                  <c:v>379</c:v>
                </c:pt>
                <c:pt idx="3">
                  <c:v>303</c:v>
                </c:pt>
                <c:pt idx="4">
                  <c:v>387</c:v>
                </c:pt>
                <c:pt idx="5">
                  <c:v>386</c:v>
                </c:pt>
                <c:pt idx="6">
                  <c:v>330</c:v>
                </c:pt>
                <c:pt idx="7">
                  <c:v>339</c:v>
                </c:pt>
                <c:pt idx="8">
                  <c:v>364</c:v>
                </c:pt>
                <c:pt idx="9">
                  <c:v>335</c:v>
                </c:pt>
                <c:pt idx="10">
                  <c:v>289</c:v>
                </c:pt>
                <c:pt idx="11">
                  <c:v>417</c:v>
                </c:pt>
                <c:pt idx="12">
                  <c:v>370</c:v>
                </c:pt>
                <c:pt idx="13">
                  <c:v>350</c:v>
                </c:pt>
                <c:pt idx="14">
                  <c:v>314</c:v>
                </c:pt>
                <c:pt idx="15">
                  <c:v>302</c:v>
                </c:pt>
                <c:pt idx="16">
                  <c:v>321</c:v>
                </c:pt>
                <c:pt idx="17">
                  <c:v>299</c:v>
                </c:pt>
                <c:pt idx="18">
                  <c:v>280</c:v>
                </c:pt>
              </c:numCache>
            </c:numRef>
          </c:val>
          <c:smooth val="0"/>
        </c:ser>
        <c:ser>
          <c:idx val="1"/>
          <c:order val="1"/>
          <c:spPr>
            <a:ln w="50800">
              <a:solidFill>
                <a:srgbClr val="FF0000"/>
              </a:solidFill>
            </a:ln>
          </c:spPr>
          <c:marker>
            <c:symbol val="square"/>
            <c:size val="10"/>
            <c:spPr>
              <a:solidFill>
                <a:srgbClr val="FF0000"/>
              </a:solidFill>
            </c:spPr>
          </c:marker>
          <c:cat>
            <c:numRef>
              <c:f>Публікації!$B$3:$X$3</c:f>
              <c:numCache>
                <c:formatCode>General</c:formatCode>
                <c:ptCount val="23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  <c:pt idx="12">
                  <c:v>2014</c:v>
                </c:pt>
                <c:pt idx="13">
                  <c:v>2015</c:v>
                </c:pt>
                <c:pt idx="14">
                  <c:v>2016</c:v>
                </c:pt>
                <c:pt idx="15">
                  <c:v>2017</c:v>
                </c:pt>
                <c:pt idx="16">
                  <c:v>2018</c:v>
                </c:pt>
                <c:pt idx="17">
                  <c:v>2019</c:v>
                </c:pt>
                <c:pt idx="18">
                  <c:v>2020</c:v>
                </c:pt>
                <c:pt idx="19">
                  <c:v>2021</c:v>
                </c:pt>
                <c:pt idx="20">
                  <c:v>2022</c:v>
                </c:pt>
                <c:pt idx="21">
                  <c:v>2023</c:v>
                </c:pt>
                <c:pt idx="22">
                  <c:v>2024</c:v>
                </c:pt>
              </c:numCache>
            </c:numRef>
          </c:cat>
          <c:val>
            <c:numRef>
              <c:f>Публікації!$B$10:$X$10</c:f>
              <c:numCache>
                <c:formatCode>General</c:formatCode>
                <c:ptCount val="23"/>
                <c:pt idx="8">
                  <c:v>137</c:v>
                </c:pt>
                <c:pt idx="9">
                  <c:v>136</c:v>
                </c:pt>
                <c:pt idx="10">
                  <c:v>179</c:v>
                </c:pt>
                <c:pt idx="11">
                  <c:v>116</c:v>
                </c:pt>
                <c:pt idx="12">
                  <c:v>177</c:v>
                </c:pt>
                <c:pt idx="13">
                  <c:v>175</c:v>
                </c:pt>
                <c:pt idx="14">
                  <c:v>187</c:v>
                </c:pt>
                <c:pt idx="15">
                  <c:v>202</c:v>
                </c:pt>
                <c:pt idx="16">
                  <c:v>221</c:v>
                </c:pt>
                <c:pt idx="17">
                  <c:v>190</c:v>
                </c:pt>
                <c:pt idx="18">
                  <c:v>202</c:v>
                </c:pt>
                <c:pt idx="19">
                  <c:v>170</c:v>
                </c:pt>
                <c:pt idx="20">
                  <c:v>162</c:v>
                </c:pt>
                <c:pt idx="21">
                  <c:v>160</c:v>
                </c:pt>
                <c:pt idx="22">
                  <c:v>164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8251904"/>
        <c:axId val="228254080"/>
      </c:lineChart>
      <c:catAx>
        <c:axId val="228251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2000" b="1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ru-RU"/>
          </a:p>
        </c:txPr>
        <c:crossAx val="228254080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228254080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200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ru-RU"/>
          </a:p>
        </c:txPr>
        <c:crossAx val="228251904"/>
        <c:crosses val="autoZero"/>
        <c:crossBetween val="between"/>
        <c:majorUnit val="100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 Cyr"/>
          <a:ea typeface="Arial Cyr"/>
          <a:cs typeface="Arial Cyr"/>
        </a:defRPr>
      </a:pPr>
      <a:endParaRPr lang="ru-RU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3013" y="731838"/>
            <a:ext cx="4813300" cy="360997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uk-UA" sz="4200" b="0" strike="noStrike" spc="-1">
                <a:solidFill>
                  <a:srgbClr val="000000"/>
                </a:solidFill>
                <a:latin typeface="Arial"/>
              </a:rPr>
              <a:t>Для переміщення сторінки клацніть мишею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29907" y="4573263"/>
            <a:ext cx="5838918" cy="433238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900" b="0" strike="noStrike" spc="-1">
                <a:latin typeface="Arial"/>
              </a:rPr>
              <a:t>Для редагування формату приміток клацніть мишею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167438" cy="48107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300" b="0" strike="noStrike" spc="-1">
                <a:latin typeface="Times New Roman"/>
              </a:rPr>
              <a:t>&lt;верхній колонтитул&gt;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131294" y="0"/>
            <a:ext cx="3167438" cy="48107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3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300" b="0" strike="noStrike" spc="-1">
                <a:latin typeface="Times New Roman"/>
              </a:rPr>
              <a:t>&lt;дата/час&gt;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9146871"/>
            <a:ext cx="3167438" cy="48107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300" b="0" strike="noStrike" spc="-1">
                <a:latin typeface="Times New Roman"/>
              </a:defRPr>
            </a:lvl1pPr>
          </a:lstStyle>
          <a:p>
            <a:r>
              <a:rPr lang="en-US" sz="1300" b="0" strike="noStrike" spc="-1">
                <a:latin typeface="Times New Roman"/>
              </a:rPr>
              <a:t>&lt;нижній колонтитул&gt;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131294" y="9146871"/>
            <a:ext cx="3167438" cy="48107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3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B15593A4-D842-452B-B6D3-45A97DAAD966}" type="slidenum">
              <a:rPr lang="en-US" sz="1300" b="0" strike="noStrike" spc="-1">
                <a:latin typeface="Times New Roman"/>
              </a:rPr>
              <a:t>‹#›</a:t>
            </a:fld>
            <a:endParaRPr lang="en-US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4777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0125" y="842963"/>
            <a:ext cx="5116513" cy="3838575"/>
          </a:xfrm>
          <a:prstGeom prst="rect">
            <a:avLst/>
          </a:prstGeom>
          <a:ln w="0">
            <a:noFill/>
          </a:ln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709623" y="4861354"/>
            <a:ext cx="5679684" cy="4605656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1900" spc="-1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sldNum" idx="75"/>
          </p:nvPr>
        </p:nvSpPr>
        <p:spPr>
          <a:xfrm>
            <a:off x="4020743" y="9720985"/>
            <a:ext cx="3076834" cy="5117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uk-UA" sz="11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F41BA96-5F0C-4747-BE91-90335773872C}" type="slidenum">
              <a:rPr lang="uk-UA"/>
              <a:t>1</a:t>
            </a:fld>
            <a:endParaRPr lang="en-US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09623" y="4861354"/>
            <a:ext cx="5679684" cy="4605656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/>
          <a:p>
            <a:endParaRPr lang="en-US" sz="1900" spc="-1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sldNum" idx="76"/>
          </p:nvPr>
        </p:nvSpPr>
        <p:spPr>
          <a:xfrm>
            <a:off x="4020743" y="9720985"/>
            <a:ext cx="3076834" cy="5117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lang="uk-UA" sz="1100" b="0" strike="noStrike" spc="-1">
                <a:solidFill>
                  <a:srgbClr val="000000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0AFC5F3-794F-4BA5-9B25-F28C7CBC9AA2}" type="slidenum">
              <a:rPr lang="uk-UA"/>
              <a:t>10</a:t>
            </a:fld>
            <a:endParaRPr lang="en-US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09623" y="4861354"/>
            <a:ext cx="5679684" cy="4605656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/>
          <a:p>
            <a:endParaRPr lang="en-US" sz="1900" spc="-1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sldNum" idx="76"/>
          </p:nvPr>
        </p:nvSpPr>
        <p:spPr>
          <a:xfrm>
            <a:off x="4020743" y="9720985"/>
            <a:ext cx="3076834" cy="5117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lang="uk-UA" sz="1100" b="0" strike="noStrike" spc="-1">
                <a:solidFill>
                  <a:srgbClr val="000000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0AFC5F3-794F-4BA5-9B25-F28C7CBC9AA2}" type="slidenum">
              <a:rPr lang="uk-UA"/>
              <a:t>11</a:t>
            </a:fld>
            <a:endParaRPr lang="en-US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09623" y="4861354"/>
            <a:ext cx="5679684" cy="4605656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/>
          <a:p>
            <a:endParaRPr lang="en-US" sz="1900" spc="-1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sldNum" idx="76"/>
          </p:nvPr>
        </p:nvSpPr>
        <p:spPr>
          <a:xfrm>
            <a:off x="4020743" y="9720985"/>
            <a:ext cx="3076834" cy="5117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lang="uk-UA" sz="1100" b="0" strike="noStrike" spc="-1">
                <a:solidFill>
                  <a:srgbClr val="000000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0AFC5F3-794F-4BA5-9B25-F28C7CBC9AA2}" type="slidenum">
              <a:rPr lang="uk-UA"/>
              <a:t>12</a:t>
            </a:fld>
            <a:endParaRPr lang="en-US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ln w="0">
            <a:noFill/>
          </a:ln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709623" y="4861354"/>
            <a:ext cx="5679684" cy="4605656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/>
          <a:p>
            <a:endParaRPr lang="en-US" sz="1900" spc="-1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sldNum" idx="77"/>
          </p:nvPr>
        </p:nvSpPr>
        <p:spPr>
          <a:xfrm>
            <a:off x="4020743" y="9720985"/>
            <a:ext cx="3076834" cy="5117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lang="uk-UA" sz="1100" b="0" strike="noStrike" spc="-1">
                <a:solidFill>
                  <a:srgbClr val="000000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3F6600-139E-4C26-AAC3-FAC1BA216EB6}" type="slidenum">
              <a:rPr lang="uk-UA"/>
              <a:t>13</a:t>
            </a:fld>
            <a:endParaRPr lang="en-US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442ED73-ABDF-4810-8B59-F049EDCE358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uk-U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5F6F2BA-591D-4939-8E60-B67685BAECB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uk-U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3CD13A6-2186-4212-A63F-12333572CC2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uk-U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4576731-E6E8-45A2-9ACA-4F3AF5E9692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uk-U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32985BC-45AD-4A54-9444-0A2F9B74C86E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uk-U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84CA8F1-2BBE-4631-A53A-9E7A28C7920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uk-U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4015742-8EE3-4F0F-8E38-F0FFB2F2703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uk-U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96DBBE2-AF57-4FE7-B219-4F00F3A2A3F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D3C962D-50E6-4CA6-A50C-824821B1F31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uk-U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975098B-FA38-47C8-BE4D-3A5E95D8E57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uk-U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0653E07-6336-4AED-B8EA-E7AC7DF52EB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uk-UA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uk-UA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FFC09F8-C3A6-4824-A7F5-595F8379C9C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DDA72"/>
            </a:gs>
            <a:gs pos="100000">
              <a:srgbClr val="00B0F0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 idx="1"/>
          </p:nvPr>
        </p:nvSpPr>
        <p:spPr>
          <a:xfrm>
            <a:off x="-36360" y="6525360"/>
            <a:ext cx="213336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14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&lt;дата/час&gt;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2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&lt;нижній колонтитул&gt;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D118D7C9-F29A-4A9A-BF53-40CA4A92B039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‹#›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uk-UA" sz="4400" b="0" strike="noStrike" spc="-1">
                <a:solidFill>
                  <a:srgbClr val="000000"/>
                </a:solidFill>
                <a:latin typeface="Arial"/>
              </a:rPr>
              <a:t>Для правки тексту заголовка клацніть мишею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3200" b="0" strike="noStrike" spc="-1">
                <a:solidFill>
                  <a:srgbClr val="000000"/>
                </a:solidFill>
                <a:latin typeface="Arial"/>
              </a:rPr>
              <a:t>Для редагування структури клацніть мишею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uk-UA" sz="2400" b="0" strike="noStrike" spc="-1">
                <a:solidFill>
                  <a:srgbClr val="000000"/>
                </a:solidFill>
                <a:latin typeface="Arial"/>
              </a:rPr>
              <a:t>Другий рівень структури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solidFill>
                  <a:srgbClr val="000000"/>
                </a:solidFill>
                <a:latin typeface="Arial"/>
              </a:rPr>
              <a:t>Третій рівень структури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uk-UA" sz="2000" b="0" strike="noStrike" spc="-1">
                <a:solidFill>
                  <a:srgbClr val="000000"/>
                </a:solidFill>
                <a:latin typeface="Arial"/>
              </a:rPr>
              <a:t>Четвертий рівень структури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solidFill>
                  <a:srgbClr val="000000"/>
                </a:solidFill>
                <a:latin typeface="Arial"/>
              </a:rPr>
              <a:t>П'ятий рівень структури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solidFill>
                  <a:srgbClr val="000000"/>
                </a:solidFill>
                <a:latin typeface="Arial"/>
              </a:rPr>
              <a:t>Шостий рівень структури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solidFill>
                  <a:srgbClr val="000000"/>
                </a:solidFill>
                <a:latin typeface="Arial"/>
              </a:rPr>
              <a:t>Сьомий рівень структури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TextShape 2"/>
          <p:cNvSpPr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0" name="Picture 4"/>
          <p:cNvPicPr/>
          <p:nvPr/>
        </p:nvPicPr>
        <p:blipFill>
          <a:blip r:embed="rId3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91" name="CustomShape 3"/>
          <p:cNvSpPr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300" b="1" strike="noStrike" spc="-1">
                <a:solidFill>
                  <a:srgbClr val="970C01"/>
                </a:solidFill>
                <a:latin typeface="Arial"/>
                <a:ea typeface="DejaVu Sans"/>
              </a:rPr>
              <a:t>Київський національний університет імені Тараса Шевченка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0" y="5016960"/>
            <a:ext cx="9143640" cy="1868040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4000" b="1" strike="noStrike" spc="-1" dirty="0" err="1">
                <a:solidFill>
                  <a:srgbClr val="A50021"/>
                </a:solidFill>
                <a:latin typeface="Verdana"/>
                <a:ea typeface="DejaVu Sans"/>
              </a:rPr>
              <a:t>Наукова</a:t>
            </a:r>
            <a:r>
              <a:rPr lang="ru-RU" sz="4000" b="1" strike="noStrike" spc="-1" dirty="0">
                <a:solidFill>
                  <a:srgbClr val="A50021"/>
                </a:solidFill>
                <a:latin typeface="Verdana"/>
                <a:ea typeface="DejaVu Sans"/>
              </a:rPr>
              <a:t> робота</a:t>
            </a:r>
            <a:endParaRPr lang="en-US" sz="4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ru-RU" sz="4000" b="1" strike="noStrike" spc="-1" dirty="0" err="1">
                <a:solidFill>
                  <a:srgbClr val="A50021"/>
                </a:solidFill>
                <a:latin typeface="Verdana"/>
                <a:ea typeface="DejaVu Sans"/>
              </a:rPr>
              <a:t>фізичного</a:t>
            </a:r>
            <a:r>
              <a:rPr lang="en-US" sz="4000" b="1" strike="noStrike" spc="-1" dirty="0">
                <a:solidFill>
                  <a:srgbClr val="A50021"/>
                </a:solidFill>
                <a:latin typeface="Verdana"/>
                <a:ea typeface="DejaVu Sans"/>
              </a:rPr>
              <a:t> </a:t>
            </a:r>
            <a:r>
              <a:rPr lang="ru-RU" sz="4000" b="1" strike="noStrike" spc="-1" dirty="0">
                <a:solidFill>
                  <a:srgbClr val="A50021"/>
                </a:solidFill>
                <a:latin typeface="Verdana"/>
                <a:ea typeface="DejaVu Sans"/>
              </a:rPr>
              <a:t>факультету</a:t>
            </a:r>
            <a:endParaRPr lang="en-US" sz="4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ru-RU" sz="4000" b="1" strike="noStrike" spc="-1" dirty="0" smtClean="0">
                <a:solidFill>
                  <a:srgbClr val="A50021"/>
                </a:solidFill>
                <a:latin typeface="Verdana"/>
                <a:ea typeface="DejaVu Sans"/>
              </a:rPr>
              <a:t>2024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3" name="PlaceHolder 1"/>
          <p:cNvSpPr>
            <a:spLocks noGrp="1"/>
          </p:cNvSpPr>
          <p:nvPr>
            <p:ph type="sldNum" idx="10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5DA1540B-17A0-4B69-B8F5-4FA00DB96B89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lang="en-US" sz="2000" b="0" strike="noStrike" spc="-1" dirty="0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Effect">
                      <p:stCondLst>
                        <p:cond delay="0"/>
                      </p:stCondLst>
                      <p:childTnLst>
                        <p:par>
                          <p:cTn id="4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Effect">
                            <p:stCondLst>
                              <p:cond delay="1000"/>
                            </p:stCondLst>
                            <p:childTnLst>
                              <p:par>
                                <p:cTn id="10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3656182" y="2348880"/>
            <a:ext cx="648072" cy="5695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313263"/>
              </p:ext>
            </p:extLst>
          </p:nvPr>
        </p:nvGraphicFramePr>
        <p:xfrm>
          <a:off x="0" y="3013075"/>
          <a:ext cx="6410325" cy="384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0" name="Graph" r:id="rId4" imgW="1435510" imgH="865239" progId="Origin50.Graph">
                  <p:embed/>
                </p:oleObj>
              </mc:Choice>
              <mc:Fallback>
                <p:oleObj name="Graph" r:id="rId4" imgW="1435510" imgH="865239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013075"/>
                        <a:ext cx="6410325" cy="384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CustomShape 1"/>
          <p:cNvSpPr/>
          <p:nvPr/>
        </p:nvSpPr>
        <p:spPr>
          <a:xfrm>
            <a:off x="0" y="81000"/>
            <a:ext cx="9143640" cy="53928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A50021"/>
                </a:solidFill>
                <a:latin typeface="Arial"/>
                <a:ea typeface="DejaVu Sans"/>
              </a:rPr>
              <a:t>Співробітники Н</a:t>
            </a:r>
            <a:r>
              <a:rPr lang="uk-UA" sz="2400" b="0" strike="noStrike" spc="-1">
                <a:solidFill>
                  <a:srgbClr val="A50021"/>
                </a:solidFill>
                <a:latin typeface="Arial"/>
                <a:ea typeface="DejaVu Sans"/>
              </a:rPr>
              <a:t>ДЧ КНУТШ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7" name="PlaceHolder 1"/>
          <p:cNvSpPr>
            <a:spLocks noGrp="1"/>
          </p:cNvSpPr>
          <p:nvPr>
            <p:ph type="sldNum" idx="4294967295"/>
          </p:nvPr>
        </p:nvSpPr>
        <p:spPr>
          <a:xfrm>
            <a:off x="866628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3A03886B-5974-4D33-AF04-6DD771DEA651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41509" y="3441024"/>
            <a:ext cx="961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smtClean="0">
                <a:solidFill>
                  <a:srgbClr val="7030A0"/>
                </a:solidFill>
              </a:rPr>
              <a:t>Штат.</a:t>
            </a:r>
            <a:endParaRPr lang="uk-UA" sz="2400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1800" y="5013176"/>
            <a:ext cx="85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smtClean="0">
                <a:solidFill>
                  <a:schemeClr val="accent3">
                    <a:lumMod val="50000"/>
                  </a:schemeClr>
                </a:solidFill>
              </a:rPr>
              <a:t>Сум.</a:t>
            </a:r>
            <a:endParaRPr lang="uk-UA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6555" y="5657671"/>
            <a:ext cx="241140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dirty="0" smtClean="0"/>
              <a:t>Тут </a:t>
            </a:r>
            <a:r>
              <a:rPr lang="en-US" dirty="0" smtClean="0"/>
              <a:t>1</a:t>
            </a:r>
            <a:r>
              <a:rPr lang="uk-UA" dirty="0" smtClean="0"/>
              <a:t>93</a:t>
            </a:r>
            <a:r>
              <a:rPr lang="en-US" dirty="0" smtClean="0"/>
              <a:t> </a:t>
            </a:r>
            <a:r>
              <a:rPr lang="ru-RU" dirty="0" err="1" smtClean="0"/>
              <a:t>наукові</a:t>
            </a:r>
            <a:endParaRPr lang="ru-RU" dirty="0" smtClean="0"/>
          </a:p>
          <a:p>
            <a:r>
              <a:rPr lang="ru-RU" dirty="0" err="1" smtClean="0"/>
              <a:t>працівники</a:t>
            </a:r>
            <a:endParaRPr lang="uk-UA" dirty="0" smtClean="0"/>
          </a:p>
          <a:p>
            <a:r>
              <a:rPr lang="uk-UA" dirty="0" smtClean="0"/>
              <a:t>(</a:t>
            </a:r>
            <a:r>
              <a:rPr lang="en-US" dirty="0" smtClean="0"/>
              <a:t> </a:t>
            </a:r>
            <a:r>
              <a:rPr lang="uk-UA" dirty="0" smtClean="0"/>
              <a:t>з них  33 докторів та  141 кандидатів).</a:t>
            </a:r>
            <a:endParaRPr lang="uk-UA" dirty="0"/>
          </a:p>
        </p:txBody>
      </p:sp>
      <p:sp>
        <p:nvSpPr>
          <p:cNvPr id="14" name="CustomShape 3"/>
          <p:cNvSpPr/>
          <p:nvPr/>
        </p:nvSpPr>
        <p:spPr>
          <a:xfrm>
            <a:off x="0" y="620280"/>
            <a:ext cx="4716016" cy="279906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uk-UA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		</a:t>
            </a:r>
            <a:r>
              <a:rPr lang="uk-UA" sz="16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штатні</a:t>
            </a:r>
          </a:p>
          <a:p>
            <a:pPr>
              <a:lnSpc>
                <a:spcPct val="100000"/>
              </a:lnSpc>
              <a:buNone/>
            </a:pPr>
            <a:r>
              <a:rPr lang="uk-UA" sz="16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НДЧ </a:t>
            </a:r>
            <a:r>
              <a:rPr lang="uk-UA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КНУ	</a:t>
            </a:r>
            <a:r>
              <a:rPr lang="uk-UA" sz="16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	2017</a:t>
            </a:r>
            <a:r>
              <a:rPr lang="uk-UA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 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uk-UA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uk-UA" sz="16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635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uk-UA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2018	</a:t>
            </a:r>
            <a:r>
              <a:rPr lang="uk-UA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uk-UA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565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2019	</a:t>
            </a:r>
            <a:r>
              <a:rPr lang="uk-UA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uk-UA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uk-UA" sz="16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466</a:t>
            </a:r>
            <a:r>
              <a:rPr lang="uk-UA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2020	</a:t>
            </a:r>
            <a:r>
              <a:rPr lang="uk-UA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uk-UA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436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2021	</a:t>
            </a:r>
            <a:r>
              <a:rPr lang="uk-UA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uk-UA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330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2022		 </a:t>
            </a:r>
            <a:r>
              <a:rPr lang="en-US" sz="16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268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US" sz="1600" b="0" strike="noStrike" spc="-1" dirty="0">
                <a:solidFill>
                  <a:srgbClr val="C00000"/>
                </a:solidFill>
                <a:latin typeface="Arial"/>
                <a:ea typeface="DejaVu Sans"/>
              </a:rPr>
              <a:t>	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uk-UA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uk-UA" sz="16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	2023		 205</a:t>
            </a:r>
          </a:p>
          <a:p>
            <a:pPr>
              <a:lnSpc>
                <a:spcPct val="100000"/>
              </a:lnSpc>
              <a:buNone/>
            </a:pPr>
            <a:r>
              <a:rPr lang="uk-UA" sz="1600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uk-UA" sz="1600" spc="-1" dirty="0" smtClean="0">
                <a:solidFill>
                  <a:srgbClr val="000000"/>
                </a:solidFill>
                <a:latin typeface="Arial"/>
                <a:ea typeface="DejaVu Sans"/>
              </a:rPr>
              <a:t>	2024		 236</a:t>
            </a:r>
            <a:r>
              <a:rPr lang="uk-UA" sz="16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			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uk-UA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16216" y="2702360"/>
            <a:ext cx="241140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dirty="0" smtClean="0"/>
              <a:t>Тут </a:t>
            </a:r>
            <a:r>
              <a:rPr lang="en-US" dirty="0" smtClean="0"/>
              <a:t>154 </a:t>
            </a:r>
            <a:r>
              <a:rPr lang="ru-RU" dirty="0" err="1" smtClean="0"/>
              <a:t>наукові</a:t>
            </a:r>
            <a:endParaRPr lang="ru-RU" dirty="0" smtClean="0"/>
          </a:p>
          <a:p>
            <a:r>
              <a:rPr lang="ru-RU" dirty="0" err="1" smtClean="0"/>
              <a:t>працівники</a:t>
            </a:r>
            <a:endParaRPr lang="uk-UA" dirty="0" smtClean="0"/>
          </a:p>
          <a:p>
            <a:r>
              <a:rPr lang="uk-UA" dirty="0" smtClean="0"/>
              <a:t>(</a:t>
            </a:r>
            <a:r>
              <a:rPr lang="en-US" dirty="0" smtClean="0"/>
              <a:t> </a:t>
            </a:r>
            <a:r>
              <a:rPr lang="uk-UA" dirty="0" smtClean="0"/>
              <a:t>з них  28 докторів та  125 кандидатів).</a:t>
            </a:r>
            <a:endParaRPr lang="uk-UA" dirty="0"/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6737800" y="5474841"/>
            <a:ext cx="1132802" cy="27618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6665800" y="5381491"/>
            <a:ext cx="144000" cy="144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 стрелкой 15"/>
          <p:cNvCxnSpPr/>
          <p:nvPr/>
        </p:nvCxnSpPr>
        <p:spPr>
          <a:xfrm flipV="1">
            <a:off x="5969418" y="5439453"/>
            <a:ext cx="728464" cy="98076"/>
          </a:xfrm>
          <a:prstGeom prst="straightConnector1">
            <a:avLst/>
          </a:prstGeom>
          <a:ln w="38100">
            <a:solidFill>
              <a:srgbClr val="7030A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>
            <a:stCxn id="3" idx="2"/>
          </p:cNvCxnSpPr>
          <p:nvPr/>
        </p:nvCxnSpPr>
        <p:spPr>
          <a:xfrm flipH="1">
            <a:off x="5940153" y="3902689"/>
            <a:ext cx="1781764" cy="1536764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88024" y="836712"/>
            <a:ext cx="2643672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uk-UA" dirty="0" smtClean="0"/>
              <a:t>635-205</a:t>
            </a:r>
          </a:p>
          <a:p>
            <a:r>
              <a:rPr lang="uk-UA" dirty="0" smtClean="0"/>
              <a:t>------------ = 72 </a:t>
            </a:r>
            <a:r>
              <a:rPr lang="uk-UA" dirty="0" err="1" smtClean="0"/>
              <a:t>співр</a:t>
            </a:r>
            <a:r>
              <a:rPr lang="uk-UA" dirty="0" smtClean="0"/>
              <a:t>./рік</a:t>
            </a:r>
          </a:p>
          <a:p>
            <a:r>
              <a:rPr lang="uk-UA" dirty="0" smtClean="0"/>
              <a:t> 6 років</a:t>
            </a:r>
            <a:endParaRPr lang="uk-UA" dirty="0"/>
          </a:p>
        </p:txBody>
      </p:sp>
      <p:sp>
        <p:nvSpPr>
          <p:cNvPr id="22" name="Овал 21"/>
          <p:cNvSpPr/>
          <p:nvPr/>
        </p:nvSpPr>
        <p:spPr>
          <a:xfrm>
            <a:off x="6631597" y="509145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/>
          <p:cNvCxnSpPr/>
          <p:nvPr/>
        </p:nvCxnSpPr>
        <p:spPr>
          <a:xfrm flipV="1">
            <a:off x="5975133" y="5137382"/>
            <a:ext cx="728464" cy="9807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Repeat Text Effect and Logo Design Wor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266" y="-117981"/>
            <a:ext cx="1973488" cy="93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 углом 4"/>
          <p:cNvSpPr/>
          <p:nvPr/>
        </p:nvSpPr>
        <p:spPr>
          <a:xfrm rot="5400000">
            <a:off x="4121050" y="2675877"/>
            <a:ext cx="2681649" cy="2339444"/>
          </a:xfrm>
          <a:prstGeom prst="bentArrow">
            <a:avLst>
              <a:gd name="adj1" fmla="val 9435"/>
              <a:gd name="adj2" fmla="val 7804"/>
              <a:gd name="adj3" fmla="val 10450"/>
              <a:gd name="adj4" fmla="val 4375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44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0" y="81000"/>
            <a:ext cx="9143640" cy="53928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Співробітники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uk-UA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КНУТШ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97" name="PlaceHolder 1"/>
          <p:cNvSpPr>
            <a:spLocks noGrp="1"/>
          </p:cNvSpPr>
          <p:nvPr>
            <p:ph type="sldNum" idx="4294967295"/>
          </p:nvPr>
        </p:nvSpPr>
        <p:spPr>
          <a:xfrm>
            <a:off x="866628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3A03886B-5974-4D33-AF04-6DD771DEA651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1763688" y="1916832"/>
            <a:ext cx="720000" cy="72008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/>
          <p:cNvSpPr>
            <a:spLocks noChangeAspect="1"/>
          </p:cNvSpPr>
          <p:nvPr/>
        </p:nvSpPr>
        <p:spPr>
          <a:xfrm>
            <a:off x="4956332" y="1992742"/>
            <a:ext cx="3016793" cy="301713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TextBox 5"/>
          <p:cNvSpPr txBox="1"/>
          <p:nvPr/>
        </p:nvSpPr>
        <p:spPr>
          <a:xfrm>
            <a:off x="683568" y="1259357"/>
            <a:ext cx="2985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Штатні наукові працівники</a:t>
            </a:r>
            <a:endParaRPr lang="uk-UA" dirty="0"/>
          </a:p>
        </p:txBody>
      </p:sp>
      <p:sp>
        <p:nvSpPr>
          <p:cNvPr id="14" name="TextBox 13"/>
          <p:cNvSpPr txBox="1"/>
          <p:nvPr/>
        </p:nvSpPr>
        <p:spPr>
          <a:xfrm>
            <a:off x="4283968" y="1259357"/>
            <a:ext cx="429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Штатні науково-педагогічні працівники</a:t>
            </a:r>
            <a:endParaRPr lang="uk-UA" dirty="0"/>
          </a:p>
        </p:txBody>
      </p:sp>
      <p:sp>
        <p:nvSpPr>
          <p:cNvPr id="15" name="TextBox 14"/>
          <p:cNvSpPr txBox="1"/>
          <p:nvPr/>
        </p:nvSpPr>
        <p:spPr>
          <a:xfrm>
            <a:off x="1827119" y="209220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193</a:t>
            </a:r>
            <a:endParaRPr lang="uk-UA" dirty="0"/>
          </a:p>
        </p:txBody>
      </p:sp>
      <p:sp>
        <p:nvSpPr>
          <p:cNvPr id="16" name="TextBox 15"/>
          <p:cNvSpPr txBox="1"/>
          <p:nvPr/>
        </p:nvSpPr>
        <p:spPr>
          <a:xfrm>
            <a:off x="5862380" y="3270476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~ </a:t>
            </a:r>
            <a:r>
              <a:rPr lang="uk-UA" sz="2400" dirty="0" smtClean="0"/>
              <a:t>2521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89571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268362"/>
              </p:ext>
            </p:extLst>
          </p:nvPr>
        </p:nvGraphicFramePr>
        <p:xfrm>
          <a:off x="0" y="3013075"/>
          <a:ext cx="6410325" cy="384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6" name="Graph" r:id="rId4" imgW="1439640" imgH="863640" progId="Origin50.Graph">
                  <p:embed/>
                </p:oleObj>
              </mc:Choice>
              <mc:Fallback>
                <p:oleObj name="Graph" r:id="rId4" imgW="1439640" imgH="86364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013075"/>
                        <a:ext cx="6410325" cy="384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CustomShape 1"/>
          <p:cNvSpPr/>
          <p:nvPr/>
        </p:nvSpPr>
        <p:spPr>
          <a:xfrm>
            <a:off x="0" y="81000"/>
            <a:ext cx="9143640" cy="53928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A50021"/>
                </a:solidFill>
                <a:latin typeface="Arial"/>
                <a:ea typeface="DejaVu Sans"/>
              </a:rPr>
              <a:t>Співробітники Н</a:t>
            </a:r>
            <a:r>
              <a:rPr lang="uk-UA" sz="2400" b="0" strike="noStrike" spc="-1">
                <a:solidFill>
                  <a:srgbClr val="A50021"/>
                </a:solidFill>
                <a:latin typeface="Arial"/>
                <a:ea typeface="DejaVu Sans"/>
              </a:rPr>
              <a:t>ДЧ КНУТШ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7" name="PlaceHolder 1"/>
          <p:cNvSpPr>
            <a:spLocks noGrp="1"/>
          </p:cNvSpPr>
          <p:nvPr>
            <p:ph type="sldNum" idx="4294967295"/>
          </p:nvPr>
        </p:nvSpPr>
        <p:spPr>
          <a:xfrm>
            <a:off x="866628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3A03886B-5974-4D33-AF04-6DD771DEA651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12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8024" y="2139680"/>
            <a:ext cx="412807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dirty="0" smtClean="0"/>
              <a:t>Тут лише 14 (18 у 2023) аспірантів</a:t>
            </a:r>
          </a:p>
          <a:p>
            <a:r>
              <a:rPr lang="uk-UA" dirty="0" smtClean="0"/>
              <a:t>(</a:t>
            </a:r>
            <a:r>
              <a:rPr lang="en-US" dirty="0" smtClean="0"/>
              <a:t> </a:t>
            </a:r>
            <a:r>
              <a:rPr lang="uk-UA" dirty="0" smtClean="0"/>
              <a:t>з </a:t>
            </a:r>
            <a:r>
              <a:rPr lang="en-US" dirty="0" smtClean="0"/>
              <a:t>~ </a:t>
            </a:r>
            <a:r>
              <a:rPr lang="uk-UA" dirty="0" smtClean="0"/>
              <a:t>14</a:t>
            </a:r>
            <a:r>
              <a:rPr lang="en-US" dirty="0" smtClean="0"/>
              <a:t>10 </a:t>
            </a:r>
            <a:r>
              <a:rPr lang="uk-UA" dirty="0" smtClean="0"/>
              <a:t>)</a:t>
            </a:r>
            <a:endParaRPr lang="en-US" dirty="0" smtClean="0"/>
          </a:p>
          <a:p>
            <a:r>
              <a:rPr lang="uk-UA" dirty="0" smtClean="0"/>
              <a:t>та 13 (8 у 2023) студентів</a:t>
            </a:r>
          </a:p>
          <a:p>
            <a:r>
              <a:rPr lang="uk-UA" dirty="0" smtClean="0"/>
              <a:t>(</a:t>
            </a:r>
            <a:r>
              <a:rPr lang="en-US" dirty="0" smtClean="0"/>
              <a:t> </a:t>
            </a:r>
            <a:r>
              <a:rPr lang="uk-UA" dirty="0" smtClean="0"/>
              <a:t>з </a:t>
            </a:r>
            <a:r>
              <a:rPr lang="en-US" dirty="0" smtClean="0"/>
              <a:t>~ 28 </a:t>
            </a:r>
            <a:r>
              <a:rPr lang="uk-UA" dirty="0" smtClean="0"/>
              <a:t>000</a:t>
            </a:r>
            <a:r>
              <a:rPr lang="en-US" dirty="0" smtClean="0"/>
              <a:t> </a:t>
            </a:r>
            <a:r>
              <a:rPr lang="uk-UA" dirty="0" smtClean="0"/>
              <a:t>)</a:t>
            </a:r>
            <a:endParaRPr lang="uk-UA" dirty="0"/>
          </a:p>
        </p:txBody>
      </p:sp>
      <p:cxnSp>
        <p:nvCxnSpPr>
          <p:cNvPr id="7" name="Прямая со стрелкой 6"/>
          <p:cNvCxnSpPr>
            <a:endCxn id="12" idx="0"/>
          </p:cNvCxnSpPr>
          <p:nvPr/>
        </p:nvCxnSpPr>
        <p:spPr>
          <a:xfrm>
            <a:off x="6512596" y="3340009"/>
            <a:ext cx="191001" cy="1768925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092280" y="4324104"/>
            <a:ext cx="12105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?!</a:t>
            </a:r>
            <a:endParaRPr lang="uk-UA" sz="9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41509" y="3441024"/>
            <a:ext cx="961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smtClean="0">
                <a:solidFill>
                  <a:srgbClr val="7030A0"/>
                </a:solidFill>
              </a:rPr>
              <a:t>Штат.</a:t>
            </a:r>
            <a:endParaRPr lang="uk-UA" sz="2400" dirty="0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1800" y="5013176"/>
            <a:ext cx="85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smtClean="0">
                <a:solidFill>
                  <a:schemeClr val="accent3">
                    <a:lumMod val="50000"/>
                  </a:schemeClr>
                </a:solidFill>
              </a:rPr>
              <a:t>Сум.</a:t>
            </a:r>
            <a:endParaRPr lang="uk-UA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6631597" y="510893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/>
          <p:nvPr/>
        </p:nvCxnSpPr>
        <p:spPr>
          <a:xfrm flipV="1">
            <a:off x="5975133" y="5137382"/>
            <a:ext cx="728464" cy="9807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64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3"/>
          <p:cNvSpPr/>
          <p:nvPr/>
        </p:nvSpPr>
        <p:spPr>
          <a:xfrm>
            <a:off x="348426" y="1092323"/>
            <a:ext cx="8377933" cy="37048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uk-UA" sz="3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uk-UA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uk-UA" sz="3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2024 		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uk-UA" sz="3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2020</a:t>
            </a: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3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---------------------------------------------------------------</a:t>
            </a:r>
            <a:endParaRPr lang="en-US" sz="3200" b="0" strike="noStrike" spc="-1" dirty="0" smtClean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uk-UA" sz="3200" b="1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Фізичний</a:t>
            </a:r>
            <a:r>
              <a:rPr lang="uk-UA" sz="3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uk-UA" sz="3200" b="1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46</a:t>
            </a:r>
            <a:r>
              <a:rPr lang="uk-UA" sz="3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uk-UA" sz="320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51 	62 	79 </a:t>
            </a:r>
            <a:r>
              <a:rPr lang="en-US" sz="320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	90</a:t>
            </a:r>
            <a:r>
              <a:rPr lang="uk-UA" sz="3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00" name="CustomShape 1"/>
          <p:cNvSpPr/>
          <p:nvPr/>
        </p:nvSpPr>
        <p:spPr>
          <a:xfrm>
            <a:off x="0" y="81000"/>
            <a:ext cx="9143640" cy="53928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1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Штатні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ru-RU" sz="24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співробітники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 Н</a:t>
            </a:r>
            <a:r>
              <a:rPr lang="uk-UA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ДЧ</a:t>
            </a:r>
            <a:r>
              <a:rPr lang="en-US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uk-UA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ФФ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02" name="PlaceHolder 1"/>
          <p:cNvSpPr>
            <a:spLocks noGrp="1"/>
          </p:cNvSpPr>
          <p:nvPr>
            <p:ph type="sldNum" idx="12"/>
          </p:nvPr>
        </p:nvSpPr>
        <p:spPr>
          <a:xfrm>
            <a:off x="866628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5DBB401A-EF9D-4C23-AA4E-95C9D43DA011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13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6" name="Скругленный прямоугольник 7"/>
          <p:cNvSpPr/>
          <p:nvPr/>
        </p:nvSpPr>
        <p:spPr>
          <a:xfrm>
            <a:off x="2771800" y="2132856"/>
            <a:ext cx="5760640" cy="50405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Box 6"/>
          <p:cNvSpPr txBox="1"/>
          <p:nvPr/>
        </p:nvSpPr>
        <p:spPr>
          <a:xfrm>
            <a:off x="3050414" y="3501008"/>
            <a:ext cx="297395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uk-UA" dirty="0" smtClean="0"/>
              <a:t>90 - 46</a:t>
            </a:r>
          </a:p>
          <a:p>
            <a:r>
              <a:rPr lang="uk-UA" dirty="0" smtClean="0"/>
              <a:t>------------ = 11 </a:t>
            </a:r>
            <a:r>
              <a:rPr lang="uk-UA" dirty="0" err="1" smtClean="0"/>
              <a:t>шт.співр</a:t>
            </a:r>
            <a:r>
              <a:rPr lang="uk-UA" dirty="0" smtClean="0"/>
              <a:t>./рік</a:t>
            </a:r>
          </a:p>
          <a:p>
            <a:r>
              <a:rPr lang="uk-UA" dirty="0" smtClean="0"/>
              <a:t> 4 роки</a:t>
            </a:r>
            <a:endParaRPr lang="uk-U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ldNum" idx="13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CF0CB425-4A94-478D-8994-5B10663053EC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14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144000" y="765028"/>
            <a:ext cx="8676472" cy="223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1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ФФ			2024	</a:t>
            </a:r>
            <a:r>
              <a:rPr lang="ru-RU" sz="240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2023</a:t>
            </a:r>
            <a:r>
              <a:rPr lang="ru-RU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  2022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2021	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2020  	2019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uk-UA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-----------------------------------------------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---------</a:t>
            </a:r>
            <a:r>
              <a:rPr lang="uk-UA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---------------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ru-RU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Доктори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наук	</a:t>
            </a:r>
            <a:r>
              <a:rPr lang="ru-RU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63	71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 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69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 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68	</a:t>
            </a:r>
            <a:r>
              <a:rPr lang="uk-UA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66  	  </a:t>
            </a:r>
            <a:r>
              <a:rPr lang="ru-RU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63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ru-RU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Кандидати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наук	</a:t>
            </a:r>
            <a:r>
              <a:rPr lang="ru-RU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54	52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 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52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 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52	</a:t>
            </a:r>
            <a:r>
              <a:rPr lang="uk-UA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51	  50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ru-RU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Інженери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		</a:t>
            </a:r>
            <a:r>
              <a:rPr lang="ru-RU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51	51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 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48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 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53	</a:t>
            </a:r>
            <a:r>
              <a:rPr lang="uk-UA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51	  48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144000" y="3140968"/>
            <a:ext cx="8244000" cy="223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КНУТШ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ru-RU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2024	2023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2022	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2021	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2020  	2019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uk-UA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--------------------------------------------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----------</a:t>
            </a:r>
            <a:r>
              <a:rPr lang="uk-UA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-----------------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ru-RU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Доктори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наук	</a:t>
            </a:r>
            <a:r>
              <a:rPr lang="ru-RU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56	62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 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62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 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r>
              <a:rPr lang="uk-UA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uk-UA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60  	  60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ru-RU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Кандидати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наук	</a:t>
            </a:r>
            <a:r>
              <a:rPr lang="ru-RU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49	50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 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50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  46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uk-UA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46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  46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ru-RU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Інженери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		</a:t>
            </a:r>
            <a:r>
              <a:rPr lang="ru-RU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49	52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 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50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  55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uk-UA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50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  49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09" name="CustomShape 1"/>
          <p:cNvSpPr/>
          <p:nvPr/>
        </p:nvSpPr>
        <p:spPr>
          <a:xfrm>
            <a:off x="0" y="81000"/>
            <a:ext cx="9143640" cy="53928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A50021"/>
                </a:solidFill>
                <a:latin typeface="Arial"/>
                <a:ea typeface="DejaVu Sans"/>
              </a:rPr>
              <a:t>С</a:t>
            </a:r>
            <a:r>
              <a:rPr lang="uk-UA" sz="2400" b="0" strike="noStrike" spc="-1">
                <a:solidFill>
                  <a:srgbClr val="A50021"/>
                </a:solidFill>
                <a:latin typeface="Arial"/>
                <a:ea typeface="DejaVu Sans"/>
              </a:rPr>
              <a:t>ередній вік с</a:t>
            </a:r>
            <a:r>
              <a:rPr lang="ru-RU" sz="2400" b="0" strike="noStrike" spc="-1">
                <a:solidFill>
                  <a:srgbClr val="A50021"/>
                </a:solidFill>
                <a:latin typeface="Arial"/>
                <a:ea typeface="DejaVu Sans"/>
              </a:rPr>
              <a:t>півробітників Н</a:t>
            </a:r>
            <a:r>
              <a:rPr lang="uk-UA" sz="2400" b="0" strike="noStrike" spc="-1">
                <a:solidFill>
                  <a:srgbClr val="A50021"/>
                </a:solidFill>
                <a:latin typeface="Arial"/>
                <a:ea typeface="DejaVu Sans"/>
              </a:rPr>
              <a:t>ДЧ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"/>
          <p:cNvSpPr/>
          <p:nvPr/>
        </p:nvSpPr>
        <p:spPr>
          <a:xfrm>
            <a:off x="0" y="1992240"/>
            <a:ext cx="9143640" cy="52272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uk-UA" sz="2800" b="0" strike="noStrike" spc="-1">
                <a:solidFill>
                  <a:srgbClr val="A50021"/>
                </a:solidFill>
                <a:latin typeface="Arial"/>
                <a:ea typeface="DejaVu Sans"/>
              </a:rPr>
              <a:t>Фінансування НДР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15" name="PlaceHolder 1"/>
          <p:cNvSpPr>
            <a:spLocks noGrp="1"/>
          </p:cNvSpPr>
          <p:nvPr>
            <p:ph type="sldNum" idx="1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0375436-D2AB-4F3D-9B78-42DE416C119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15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4" name="TextBox 2"/>
          <p:cNvSpPr/>
          <p:nvPr/>
        </p:nvSpPr>
        <p:spPr>
          <a:xfrm>
            <a:off x="-129" y="1052736"/>
            <a:ext cx="9143640" cy="52272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800" spc="-1" dirty="0" err="1">
                <a:solidFill>
                  <a:srgbClr val="A50021"/>
                </a:solidFill>
              </a:rPr>
              <a:t>Наукова</a:t>
            </a:r>
            <a:r>
              <a:rPr lang="ru-RU" sz="2800" spc="-1" dirty="0">
                <a:solidFill>
                  <a:srgbClr val="A50021"/>
                </a:solidFill>
              </a:rPr>
              <a:t> </a:t>
            </a:r>
            <a:r>
              <a:rPr lang="ru-RU" sz="2800" spc="-1" dirty="0" smtClean="0">
                <a:solidFill>
                  <a:srgbClr val="A50021"/>
                </a:solidFill>
              </a:rPr>
              <a:t>робота </a:t>
            </a:r>
            <a:r>
              <a:rPr lang="ru-RU" sz="2800" spc="-1" dirty="0" err="1" smtClean="0">
                <a:solidFill>
                  <a:srgbClr val="A50021"/>
                </a:solidFill>
              </a:rPr>
              <a:t>фізичного</a:t>
            </a:r>
            <a:r>
              <a:rPr lang="ru-RU" sz="2800" spc="-1" dirty="0" smtClean="0">
                <a:solidFill>
                  <a:srgbClr val="A50021"/>
                </a:solidFill>
              </a:rPr>
              <a:t> факультету у 2024 р.</a:t>
            </a:r>
            <a:endParaRPr lang="ru-RU" sz="2800" spc="-1" dirty="0">
              <a:solidFill>
                <a:srgbClr val="A5002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067E5476-6727-4CBA-9022-8DC37F04B62D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16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127" name="Прямоугольник 4"/>
          <p:cNvSpPr/>
          <p:nvPr/>
        </p:nvSpPr>
        <p:spPr>
          <a:xfrm>
            <a:off x="-360" y="715596"/>
            <a:ext cx="9144000" cy="52615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млн.грн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ru-RU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	2020				2024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ru-RU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---------------------------------------------------------------------------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ru-RU" sz="24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lang="ru-RU" sz="24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Заг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 фонд 	</a:t>
            </a:r>
            <a:r>
              <a:rPr lang="ru-RU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	107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ru-RU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103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ru-RU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75	66	84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ru-RU" sz="24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lang="ru-RU" sz="24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Спец.фонд</a:t>
            </a:r>
            <a:r>
              <a:rPr lang="ru-RU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ru-RU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	35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ru-RU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81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ru-RU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16	58	112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ru-RU" sz="24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lang="ru-RU" sz="24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Фін.пріор</a:t>
            </a:r>
            <a:r>
              <a:rPr lang="ru-RU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</a:p>
          <a:p>
            <a:pPr>
              <a:lnSpc>
                <a:spcPct val="100000"/>
              </a:lnSpc>
              <a:buNone/>
            </a:pPr>
            <a:r>
              <a:rPr lang="ru-RU" sz="24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напрямів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ru-RU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	--	19</a:t>
            </a:r>
            <a:r>
              <a:rPr lang="ru-RU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ru-RU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4	3	16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uk-UA" sz="2400" b="0" strike="noStrike" spc="-1" dirty="0" smtClean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uk-UA" sz="2400" spc="-1" dirty="0" err="1" smtClean="0">
                <a:latin typeface="Arial"/>
              </a:rPr>
              <a:t>Пл.послуги</a:t>
            </a:r>
            <a:r>
              <a:rPr lang="uk-UA" sz="2400" spc="-1" dirty="0" smtClean="0">
                <a:latin typeface="Arial"/>
              </a:rPr>
              <a:t> </a:t>
            </a:r>
            <a:r>
              <a:rPr lang="uk-UA" sz="2400" b="0" strike="noStrike" spc="-1" dirty="0" smtClean="0">
                <a:latin typeface="Arial"/>
              </a:rPr>
              <a:t>НКЦ	10	13	17	25	40	</a:t>
            </a:r>
          </a:p>
          <a:p>
            <a:pPr>
              <a:lnSpc>
                <a:spcPct val="100000"/>
              </a:lnSpc>
              <a:buNone/>
            </a:pPr>
            <a:r>
              <a:rPr lang="ru-RU" sz="2400" spc="-1" dirty="0" smtClean="0">
                <a:solidFill>
                  <a:srgbClr val="000000"/>
                </a:solidFill>
              </a:rPr>
              <a:t>---------------------------------------------------------------------------</a:t>
            </a:r>
          </a:p>
          <a:p>
            <a:pPr>
              <a:lnSpc>
                <a:spcPct val="100000"/>
              </a:lnSpc>
              <a:buNone/>
            </a:pPr>
            <a:r>
              <a:rPr lang="uk-UA" sz="2400" b="0" strike="noStrike" spc="-1" dirty="0" smtClean="0">
                <a:latin typeface="Arial"/>
              </a:rPr>
              <a:t>Ефективність</a:t>
            </a:r>
            <a:r>
              <a:rPr lang="uk-UA" sz="2400" spc="-1" dirty="0"/>
              <a:t>	0,43 </a:t>
            </a:r>
            <a:r>
              <a:rPr lang="uk-UA" sz="2400" spc="-1" dirty="0" smtClean="0"/>
              <a:t>	0,91 	0,44 	1,25 	1,81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0" y="81000"/>
            <a:ext cx="9143640" cy="53928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Фінансування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uk-UA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НДР КНУТШ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3491880" y="3861048"/>
            <a:ext cx="3600400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3" name="Прямая со стрелкой 2"/>
          <p:cNvCxnSpPr/>
          <p:nvPr/>
        </p:nvCxnSpPr>
        <p:spPr>
          <a:xfrm flipV="1">
            <a:off x="2987824" y="5229200"/>
            <a:ext cx="3747329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5646773" y="2636912"/>
            <a:ext cx="108546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5724128" y="3356992"/>
            <a:ext cx="108546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6345915" y="5431965"/>
            <a:ext cx="927360" cy="5410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5" name="Прямая со стрелкой 14"/>
          <p:cNvCxnSpPr/>
          <p:nvPr/>
        </p:nvCxnSpPr>
        <p:spPr>
          <a:xfrm flipV="1">
            <a:off x="2984911" y="6093296"/>
            <a:ext cx="3747329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74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/>
          <p:cNvSpPr/>
          <p:nvPr/>
        </p:nvSpPr>
        <p:spPr>
          <a:xfrm>
            <a:off x="1147427" y="4041068"/>
            <a:ext cx="1336340" cy="57606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067E5476-6727-4CBA-9022-8DC37F04B62D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17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0" y="81000"/>
            <a:ext cx="9143640" cy="53928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Фінансування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uk-UA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НДР КНУТШ:  загальний фонд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899592" y="2348880"/>
            <a:ext cx="2672680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Прямоугольник 1"/>
          <p:cNvSpPr/>
          <p:nvPr/>
        </p:nvSpPr>
        <p:spPr>
          <a:xfrm>
            <a:off x="345572" y="980728"/>
            <a:ext cx="820891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 smtClean="0"/>
          </a:p>
          <a:p>
            <a:r>
              <a:rPr lang="ru-RU" dirty="0" err="1" smtClean="0"/>
              <a:t>Упродовж</a:t>
            </a:r>
            <a:r>
              <a:rPr lang="ru-RU" dirty="0" smtClean="0"/>
              <a:t> 2024 </a:t>
            </a:r>
            <a:r>
              <a:rPr lang="ru-RU" dirty="0"/>
              <a:t>року за </a:t>
            </a:r>
            <a:r>
              <a:rPr lang="ru-RU" dirty="0" err="1"/>
              <a:t>рахунок</a:t>
            </a:r>
            <a:r>
              <a:rPr lang="ru-RU" dirty="0"/>
              <a:t> </a:t>
            </a:r>
            <a:r>
              <a:rPr lang="ru-RU" dirty="0" err="1"/>
              <a:t>коштів</a:t>
            </a:r>
            <a:r>
              <a:rPr lang="ru-RU" dirty="0"/>
              <a:t> державного бюджету </a:t>
            </a:r>
            <a:r>
              <a:rPr lang="ru-RU" dirty="0" err="1" smtClean="0"/>
              <a:t>виконувалося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80 </a:t>
            </a:r>
            <a:r>
              <a:rPr lang="ru-RU" dirty="0" err="1"/>
              <a:t>науково-дослідних</a:t>
            </a:r>
            <a:r>
              <a:rPr lang="ru-RU" dirty="0"/>
              <a:t> </a:t>
            </a:r>
            <a:r>
              <a:rPr lang="ru-RU" dirty="0" err="1" smtClean="0"/>
              <a:t>робіт</a:t>
            </a:r>
            <a:r>
              <a:rPr lang="ru-RU" dirty="0" smtClean="0"/>
              <a:t> (69 у 2023), </a:t>
            </a:r>
          </a:p>
          <a:p>
            <a:r>
              <a:rPr lang="ru-RU" dirty="0" smtClean="0"/>
              <a:t>у </a:t>
            </a:r>
            <a:r>
              <a:rPr lang="ru-RU" dirty="0" err="1" smtClean="0"/>
              <a:t>т.ч</a:t>
            </a:r>
            <a:r>
              <a:rPr lang="ru-RU" dirty="0" smtClean="0"/>
              <a:t>. </a:t>
            </a:r>
          </a:p>
          <a:p>
            <a:r>
              <a:rPr lang="ru-RU" dirty="0" smtClean="0"/>
              <a:t>	ФФ 	19=17+2   </a:t>
            </a:r>
          </a:p>
          <a:p>
            <a:r>
              <a:rPr lang="ru-RU" dirty="0" smtClean="0"/>
              <a:t>	ХФ 	17=16+1</a:t>
            </a:r>
          </a:p>
          <a:p>
            <a:r>
              <a:rPr lang="uk-UA" dirty="0" smtClean="0"/>
              <a:t>	ІВТ  	7</a:t>
            </a:r>
          </a:p>
          <a:p>
            <a:r>
              <a:rPr lang="uk-UA" dirty="0"/>
              <a:t>	</a:t>
            </a:r>
            <a:r>
              <a:rPr lang="uk-UA" dirty="0" smtClean="0"/>
              <a:t>АО  	6</a:t>
            </a:r>
          </a:p>
          <a:p>
            <a:r>
              <a:rPr lang="uk-UA" dirty="0"/>
              <a:t>	</a:t>
            </a:r>
            <a:r>
              <a:rPr lang="uk-UA" dirty="0" err="1" smtClean="0"/>
              <a:t>Кіб</a:t>
            </a:r>
            <a:r>
              <a:rPr lang="uk-UA" dirty="0" smtClean="0"/>
              <a:t>.	6</a:t>
            </a:r>
          </a:p>
          <a:p>
            <a:r>
              <a:rPr lang="uk-UA" dirty="0"/>
              <a:t>	</a:t>
            </a:r>
            <a:r>
              <a:rPr lang="uk-UA" dirty="0" smtClean="0"/>
              <a:t>ІБМ	4</a:t>
            </a:r>
          </a:p>
          <a:p>
            <a:r>
              <a:rPr lang="uk-UA" dirty="0" smtClean="0"/>
              <a:t>	</a:t>
            </a:r>
            <a:r>
              <a:rPr lang="uk-UA" dirty="0" err="1" smtClean="0"/>
              <a:t>Філос</a:t>
            </a:r>
            <a:r>
              <a:rPr lang="uk-UA" dirty="0" smtClean="0"/>
              <a:t>	4</a:t>
            </a:r>
          </a:p>
          <a:p>
            <a:r>
              <a:rPr lang="uk-UA" dirty="0"/>
              <a:t>	</a:t>
            </a:r>
            <a:r>
              <a:rPr lang="uk-UA" dirty="0" smtClean="0"/>
              <a:t>Ц.</a:t>
            </a:r>
            <a:r>
              <a:rPr lang="uk-UA" dirty="0" err="1" smtClean="0"/>
              <a:t>Укр</a:t>
            </a:r>
            <a:r>
              <a:rPr lang="uk-UA" dirty="0" smtClean="0"/>
              <a:t>	3</a:t>
            </a:r>
            <a:r>
              <a:rPr lang="uk-UA" dirty="0"/>
              <a:t>	</a:t>
            </a:r>
            <a:endParaRPr lang="uk-UA" dirty="0" smtClean="0"/>
          </a:p>
          <a:p>
            <a:r>
              <a:rPr lang="uk-UA" dirty="0" smtClean="0"/>
              <a:t>	ФРЕКС	3</a:t>
            </a:r>
          </a:p>
          <a:p>
            <a:r>
              <a:rPr lang="uk-UA" dirty="0"/>
              <a:t>	</a:t>
            </a:r>
            <a:r>
              <a:rPr lang="uk-UA" dirty="0" smtClean="0"/>
              <a:t>ММ	3</a:t>
            </a:r>
            <a:endParaRPr lang="ru-RU" dirty="0" smtClean="0"/>
          </a:p>
          <a:p>
            <a:r>
              <a:rPr lang="ru-RU" dirty="0" smtClean="0"/>
              <a:t>        	ГФ	1</a:t>
            </a:r>
          </a:p>
          <a:p>
            <a:r>
              <a:rPr lang="ru-RU" dirty="0"/>
              <a:t>	</a:t>
            </a:r>
            <a:r>
              <a:rPr lang="ru-RU" dirty="0" smtClean="0"/>
              <a:t>ІГ	1</a:t>
            </a:r>
          </a:p>
          <a:p>
            <a:r>
              <a:rPr lang="ru-RU" dirty="0"/>
              <a:t>	</a:t>
            </a:r>
            <a:r>
              <a:rPr lang="ru-RU" dirty="0" smtClean="0"/>
              <a:t>ФІТ	1</a:t>
            </a:r>
            <a:endParaRPr lang="ru-RU" dirty="0"/>
          </a:p>
        </p:txBody>
      </p:sp>
      <p:sp>
        <p:nvSpPr>
          <p:cNvPr id="132" name="Прямая со стрелкой 9"/>
          <p:cNvSpPr/>
          <p:nvPr/>
        </p:nvSpPr>
        <p:spPr>
          <a:xfrm flipH="1">
            <a:off x="2627783" y="3436095"/>
            <a:ext cx="2592288" cy="89300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TextBox 8"/>
          <p:cNvSpPr txBox="1"/>
          <p:nvPr/>
        </p:nvSpPr>
        <p:spPr>
          <a:xfrm>
            <a:off x="5292080" y="2564904"/>
            <a:ext cx="5950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!</a:t>
            </a:r>
            <a:endParaRPr lang="uk-UA" sz="9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Прямая со стрелкой 9"/>
          <p:cNvSpPr/>
          <p:nvPr/>
        </p:nvSpPr>
        <p:spPr>
          <a:xfrm flipH="1">
            <a:off x="2627782" y="3436095"/>
            <a:ext cx="2592287" cy="150507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0295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7504" y="1401738"/>
            <a:ext cx="903613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err="1">
                <a:solidFill>
                  <a:srgbClr val="000000"/>
                </a:solidFill>
              </a:rPr>
              <a:t>Динаміка</a:t>
            </a:r>
            <a:r>
              <a:rPr lang="ru-RU" sz="1600" b="1" dirty="0">
                <a:solidFill>
                  <a:srgbClr val="000000"/>
                </a:solidFill>
              </a:rPr>
              <a:t> </a:t>
            </a:r>
            <a:r>
              <a:rPr lang="ru-RU" sz="1600" b="1" dirty="0" err="1">
                <a:solidFill>
                  <a:srgbClr val="000000"/>
                </a:solidFill>
              </a:rPr>
              <a:t>фінансування</a:t>
            </a:r>
            <a:r>
              <a:rPr lang="ru-RU" sz="1600" b="1" dirty="0">
                <a:solidFill>
                  <a:srgbClr val="000000"/>
                </a:solidFill>
              </a:rPr>
              <a:t> НДР в </a:t>
            </a:r>
            <a:r>
              <a:rPr lang="ru-RU" sz="1600" b="1" dirty="0" err="1">
                <a:solidFill>
                  <a:srgbClr val="000000"/>
                </a:solidFill>
              </a:rPr>
              <a:t>Університеті</a:t>
            </a:r>
            <a:r>
              <a:rPr lang="ru-RU" sz="1600" b="1" dirty="0">
                <a:solidFill>
                  <a:srgbClr val="000000"/>
                </a:solidFill>
              </a:rPr>
              <a:t> за </a:t>
            </a:r>
            <a:r>
              <a:rPr lang="ru-RU" sz="1600" b="1" dirty="0" err="1">
                <a:solidFill>
                  <a:srgbClr val="000000"/>
                </a:solidFill>
              </a:rPr>
              <a:t>загальними</a:t>
            </a:r>
            <a:r>
              <a:rPr lang="ru-RU" sz="1600" b="1" dirty="0">
                <a:solidFill>
                  <a:srgbClr val="000000"/>
                </a:solidFill>
              </a:rPr>
              <a:t> </a:t>
            </a:r>
            <a:r>
              <a:rPr lang="ru-RU" sz="1600" b="1" dirty="0" smtClean="0">
                <a:solidFill>
                  <a:srgbClr val="000000"/>
                </a:solidFill>
              </a:rPr>
              <a:t>фондом, 	тис</a:t>
            </a:r>
            <a:r>
              <a:rPr lang="ru-RU" sz="1600" b="1" dirty="0">
                <a:solidFill>
                  <a:srgbClr val="000000"/>
                </a:solidFill>
              </a:rPr>
              <a:t>. </a:t>
            </a:r>
            <a:r>
              <a:rPr lang="ru-RU" sz="1600" b="1" dirty="0" err="1">
                <a:solidFill>
                  <a:srgbClr val="000000"/>
                </a:solidFill>
              </a:rPr>
              <a:t>грн</a:t>
            </a:r>
            <a:r>
              <a:rPr lang="ru-RU" sz="1600" b="1" dirty="0">
                <a:solidFill>
                  <a:srgbClr val="000000"/>
                </a:solidFill>
              </a:rPr>
              <a:t>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  <a:endParaRPr lang="ru-RU" sz="1600" dirty="0" smtClean="0">
              <a:solidFill>
                <a:srgbClr val="000000"/>
              </a:solidFill>
            </a:endParaRPr>
          </a:p>
          <a:p>
            <a:endParaRPr lang="ru-RU" sz="1600" dirty="0">
              <a:solidFill>
                <a:srgbClr val="000000"/>
              </a:solidFill>
            </a:endParaRPr>
          </a:p>
          <a:p>
            <a:r>
              <a:rPr lang="ru-RU" sz="1600" b="1" dirty="0" smtClean="0">
                <a:solidFill>
                  <a:srgbClr val="000000"/>
                </a:solidFill>
              </a:rPr>
              <a:t>				2020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  <a:r>
              <a:rPr lang="ru-RU" sz="1600" b="1" dirty="0">
                <a:solidFill>
                  <a:srgbClr val="000000"/>
                </a:solidFill>
              </a:rPr>
              <a:t>2021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  <a:r>
              <a:rPr lang="ru-RU" sz="1600" b="1" dirty="0">
                <a:solidFill>
                  <a:srgbClr val="000000"/>
                </a:solidFill>
              </a:rPr>
              <a:t>2022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  <a:r>
              <a:rPr lang="ru-RU" sz="1600" b="1" dirty="0">
                <a:solidFill>
                  <a:srgbClr val="000000"/>
                </a:solidFill>
              </a:rPr>
              <a:t>2023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  <a:r>
              <a:rPr lang="ru-RU" sz="1600" b="1" dirty="0">
                <a:solidFill>
                  <a:srgbClr val="000000"/>
                </a:solidFill>
              </a:rPr>
              <a:t>2024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</a:p>
          <a:p>
            <a:r>
              <a:rPr lang="ru-RU" sz="1600" dirty="0">
                <a:solidFill>
                  <a:srgbClr val="000000"/>
                </a:solidFill>
              </a:rPr>
              <a:t>1. 	ННЦ «</a:t>
            </a:r>
            <a:r>
              <a:rPr lang="ru-RU" sz="1600" dirty="0" err="1" smtClean="0">
                <a:solidFill>
                  <a:srgbClr val="000000"/>
                </a:solidFill>
              </a:rPr>
              <a:t>Ін</a:t>
            </a:r>
            <a:r>
              <a:rPr lang="ru-RU" sz="1600" dirty="0" smtClean="0">
                <a:solidFill>
                  <a:srgbClr val="000000"/>
                </a:solidFill>
              </a:rPr>
              <a:t>-т </a:t>
            </a:r>
            <a:r>
              <a:rPr lang="ru-RU" sz="1600" dirty="0" err="1" smtClean="0">
                <a:solidFill>
                  <a:srgbClr val="000000"/>
                </a:solidFill>
              </a:rPr>
              <a:t>біо</a:t>
            </a:r>
            <a:r>
              <a:rPr lang="ru-RU" sz="1600" dirty="0" smtClean="0">
                <a:solidFill>
                  <a:srgbClr val="000000"/>
                </a:solidFill>
              </a:rPr>
              <a:t>. </a:t>
            </a:r>
            <a:r>
              <a:rPr lang="ru-RU" sz="1600" dirty="0">
                <a:solidFill>
                  <a:srgbClr val="000000"/>
                </a:solidFill>
              </a:rPr>
              <a:t>та </a:t>
            </a:r>
            <a:r>
              <a:rPr lang="ru-RU" sz="1600" dirty="0" smtClean="0">
                <a:solidFill>
                  <a:srgbClr val="000000"/>
                </a:solidFill>
              </a:rPr>
              <a:t>мед.» </a:t>
            </a:r>
            <a:r>
              <a:rPr lang="ru-RU" sz="1600" dirty="0">
                <a:solidFill>
                  <a:srgbClr val="000000"/>
                </a:solidFill>
              </a:rPr>
              <a:t>	8 </a:t>
            </a:r>
            <a:r>
              <a:rPr lang="ru-RU" sz="1600" dirty="0" smtClean="0">
                <a:solidFill>
                  <a:srgbClr val="000000"/>
                </a:solidFill>
              </a:rPr>
              <a:t>827 </a:t>
            </a:r>
            <a:r>
              <a:rPr lang="ru-RU" sz="1600" dirty="0">
                <a:solidFill>
                  <a:srgbClr val="000000"/>
                </a:solidFill>
              </a:rPr>
              <a:t>	5 </a:t>
            </a:r>
            <a:r>
              <a:rPr lang="ru-RU" sz="1600" dirty="0" smtClean="0">
                <a:solidFill>
                  <a:srgbClr val="000000"/>
                </a:solidFill>
              </a:rPr>
              <a:t>728 </a:t>
            </a:r>
            <a:r>
              <a:rPr lang="ru-RU" sz="1600" dirty="0">
                <a:solidFill>
                  <a:srgbClr val="000000"/>
                </a:solidFill>
              </a:rPr>
              <a:t>	4 </a:t>
            </a:r>
            <a:r>
              <a:rPr lang="ru-RU" sz="1600" dirty="0" smtClean="0">
                <a:solidFill>
                  <a:srgbClr val="000000"/>
                </a:solidFill>
              </a:rPr>
              <a:t>929 </a:t>
            </a:r>
            <a:r>
              <a:rPr lang="ru-RU" sz="1600" dirty="0">
                <a:solidFill>
                  <a:srgbClr val="000000"/>
                </a:solidFill>
              </a:rPr>
              <a:t>	3 </a:t>
            </a:r>
            <a:r>
              <a:rPr lang="ru-RU" sz="1600" dirty="0" smtClean="0">
                <a:solidFill>
                  <a:srgbClr val="000000"/>
                </a:solidFill>
              </a:rPr>
              <a:t>714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  <a:r>
              <a:rPr lang="ru-RU" sz="1600" dirty="0" smtClean="0">
                <a:solidFill>
                  <a:srgbClr val="000000"/>
                </a:solidFill>
              </a:rPr>
              <a:t>4598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</a:p>
          <a:p>
            <a:r>
              <a:rPr lang="ru-RU" sz="1600" dirty="0">
                <a:solidFill>
                  <a:srgbClr val="000000"/>
                </a:solidFill>
              </a:rPr>
              <a:t>2. 	</a:t>
            </a:r>
            <a:r>
              <a:rPr lang="ru-RU" sz="1600" dirty="0" err="1">
                <a:solidFill>
                  <a:srgbClr val="000000"/>
                </a:solidFill>
              </a:rPr>
              <a:t>Географічний</a:t>
            </a:r>
            <a:r>
              <a:rPr lang="ru-RU" sz="1600" dirty="0">
                <a:solidFill>
                  <a:srgbClr val="000000"/>
                </a:solidFill>
              </a:rPr>
              <a:t> факультет 	1 </a:t>
            </a:r>
            <a:r>
              <a:rPr lang="ru-RU" sz="1600" dirty="0" smtClean="0">
                <a:solidFill>
                  <a:srgbClr val="000000"/>
                </a:solidFill>
              </a:rPr>
              <a:t>789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  <a:r>
              <a:rPr lang="ru-RU" sz="1600" dirty="0" smtClean="0">
                <a:solidFill>
                  <a:srgbClr val="000000"/>
                </a:solidFill>
              </a:rPr>
              <a:t>725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  <a:r>
              <a:rPr lang="ru-RU" sz="1600" dirty="0" smtClean="0">
                <a:solidFill>
                  <a:srgbClr val="000000"/>
                </a:solidFill>
              </a:rPr>
              <a:t>740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  <a:r>
              <a:rPr lang="ru-RU" sz="1600" dirty="0" smtClean="0">
                <a:solidFill>
                  <a:srgbClr val="000000"/>
                </a:solidFill>
              </a:rPr>
              <a:t>741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  <a:r>
              <a:rPr lang="ru-RU" sz="1600" dirty="0" smtClean="0">
                <a:solidFill>
                  <a:srgbClr val="000000"/>
                </a:solidFill>
              </a:rPr>
              <a:t>857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</a:p>
          <a:p>
            <a:r>
              <a:rPr lang="ru-RU" sz="1600" dirty="0">
                <a:solidFill>
                  <a:srgbClr val="000000"/>
                </a:solidFill>
              </a:rPr>
              <a:t>3. 	ННІ «</a:t>
            </a:r>
            <a:r>
              <a:rPr lang="ru-RU" sz="1600" dirty="0" err="1">
                <a:solidFill>
                  <a:srgbClr val="000000"/>
                </a:solidFill>
              </a:rPr>
              <a:t>Інститут</a:t>
            </a:r>
            <a:r>
              <a:rPr lang="ru-RU" sz="1600" dirty="0">
                <a:solidFill>
                  <a:srgbClr val="000000"/>
                </a:solidFill>
              </a:rPr>
              <a:t> </a:t>
            </a:r>
            <a:r>
              <a:rPr lang="ru-RU" sz="1600" dirty="0" err="1">
                <a:solidFill>
                  <a:srgbClr val="000000"/>
                </a:solidFill>
              </a:rPr>
              <a:t>геології</a:t>
            </a:r>
            <a:r>
              <a:rPr lang="ru-RU" sz="1600" dirty="0">
                <a:solidFill>
                  <a:srgbClr val="000000"/>
                </a:solidFill>
              </a:rPr>
              <a:t>» 	1 </a:t>
            </a:r>
            <a:r>
              <a:rPr lang="ru-RU" sz="1600" dirty="0" smtClean="0">
                <a:solidFill>
                  <a:srgbClr val="000000"/>
                </a:solidFill>
              </a:rPr>
              <a:t>926 </a:t>
            </a:r>
            <a:r>
              <a:rPr lang="ru-RU" sz="1600" dirty="0">
                <a:solidFill>
                  <a:srgbClr val="000000"/>
                </a:solidFill>
              </a:rPr>
              <a:t>	2 </a:t>
            </a:r>
            <a:r>
              <a:rPr lang="ru-RU" sz="1600" dirty="0" smtClean="0">
                <a:solidFill>
                  <a:srgbClr val="000000"/>
                </a:solidFill>
              </a:rPr>
              <a:t>665 </a:t>
            </a:r>
            <a:r>
              <a:rPr lang="ru-RU" sz="1600" dirty="0">
                <a:solidFill>
                  <a:srgbClr val="000000"/>
                </a:solidFill>
              </a:rPr>
              <a:t>	2 </a:t>
            </a:r>
            <a:r>
              <a:rPr lang="ru-RU" sz="1600" dirty="0" smtClean="0">
                <a:solidFill>
                  <a:srgbClr val="000000"/>
                </a:solidFill>
              </a:rPr>
              <a:t>840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  <a:r>
              <a:rPr lang="ru-RU" sz="1600" dirty="0" smtClean="0">
                <a:solidFill>
                  <a:srgbClr val="000000"/>
                </a:solidFill>
              </a:rPr>
              <a:t>908 </a:t>
            </a:r>
            <a:r>
              <a:rPr lang="ru-RU" sz="1600" dirty="0">
                <a:solidFill>
                  <a:srgbClr val="000000"/>
                </a:solidFill>
              </a:rPr>
              <a:t>	1 </a:t>
            </a:r>
            <a:r>
              <a:rPr lang="ru-RU" sz="1600" dirty="0" smtClean="0">
                <a:solidFill>
                  <a:srgbClr val="000000"/>
                </a:solidFill>
              </a:rPr>
              <a:t>199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</a:p>
          <a:p>
            <a:r>
              <a:rPr lang="ru-RU" sz="1600" dirty="0">
                <a:solidFill>
                  <a:srgbClr val="000000"/>
                </a:solidFill>
              </a:rPr>
              <a:t>4. 	</a:t>
            </a:r>
            <a:r>
              <a:rPr lang="ru-RU" sz="1600" dirty="0" smtClean="0">
                <a:solidFill>
                  <a:srgbClr val="000000"/>
                </a:solidFill>
              </a:rPr>
              <a:t>Ф-т комп. </a:t>
            </a:r>
            <a:r>
              <a:rPr lang="ru-RU" sz="1600" dirty="0">
                <a:solidFill>
                  <a:srgbClr val="000000"/>
                </a:solidFill>
              </a:rPr>
              <a:t>наук та </a:t>
            </a:r>
            <a:r>
              <a:rPr lang="ru-RU" sz="1600" dirty="0" err="1" smtClean="0">
                <a:solidFill>
                  <a:srgbClr val="000000"/>
                </a:solidFill>
              </a:rPr>
              <a:t>кіб</a:t>
            </a:r>
            <a:r>
              <a:rPr lang="ru-RU" sz="1600" dirty="0" smtClean="0">
                <a:solidFill>
                  <a:srgbClr val="000000"/>
                </a:solidFill>
              </a:rPr>
              <a:t>. </a:t>
            </a:r>
            <a:r>
              <a:rPr lang="ru-RU" sz="1600" dirty="0">
                <a:solidFill>
                  <a:srgbClr val="000000"/>
                </a:solidFill>
              </a:rPr>
              <a:t>	6 </a:t>
            </a:r>
            <a:r>
              <a:rPr lang="ru-RU" sz="1600" dirty="0" smtClean="0">
                <a:solidFill>
                  <a:srgbClr val="000000"/>
                </a:solidFill>
              </a:rPr>
              <a:t>356 </a:t>
            </a:r>
            <a:r>
              <a:rPr lang="ru-RU" sz="1600" dirty="0">
                <a:solidFill>
                  <a:srgbClr val="000000"/>
                </a:solidFill>
              </a:rPr>
              <a:t>	6 </a:t>
            </a:r>
            <a:r>
              <a:rPr lang="ru-RU" sz="1600" dirty="0" smtClean="0">
                <a:solidFill>
                  <a:srgbClr val="000000"/>
                </a:solidFill>
              </a:rPr>
              <a:t>244 </a:t>
            </a:r>
            <a:r>
              <a:rPr lang="ru-RU" sz="1600" dirty="0">
                <a:solidFill>
                  <a:srgbClr val="000000"/>
                </a:solidFill>
              </a:rPr>
              <a:t>	5 </a:t>
            </a:r>
            <a:r>
              <a:rPr lang="ru-RU" sz="1600" dirty="0" smtClean="0">
                <a:solidFill>
                  <a:srgbClr val="000000"/>
                </a:solidFill>
              </a:rPr>
              <a:t>109 </a:t>
            </a:r>
            <a:r>
              <a:rPr lang="ru-RU" sz="1600" dirty="0">
                <a:solidFill>
                  <a:srgbClr val="000000"/>
                </a:solidFill>
              </a:rPr>
              <a:t>	5 </a:t>
            </a:r>
            <a:r>
              <a:rPr lang="ru-RU" sz="1600" dirty="0" smtClean="0">
                <a:solidFill>
                  <a:srgbClr val="000000"/>
                </a:solidFill>
              </a:rPr>
              <a:t>813 </a:t>
            </a:r>
            <a:r>
              <a:rPr lang="ru-RU" sz="1600" dirty="0">
                <a:solidFill>
                  <a:srgbClr val="000000"/>
                </a:solidFill>
              </a:rPr>
              <a:t>	6 </a:t>
            </a:r>
            <a:r>
              <a:rPr lang="ru-RU" sz="1600" dirty="0" smtClean="0">
                <a:solidFill>
                  <a:srgbClr val="000000"/>
                </a:solidFill>
              </a:rPr>
              <a:t>193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</a:p>
          <a:p>
            <a:r>
              <a:rPr lang="ru-RU" sz="1600" dirty="0">
                <a:solidFill>
                  <a:srgbClr val="000000"/>
                </a:solidFill>
              </a:rPr>
              <a:t>5. 	</a:t>
            </a:r>
            <a:r>
              <a:rPr lang="ru-RU" sz="1600" dirty="0" smtClean="0">
                <a:solidFill>
                  <a:srgbClr val="000000"/>
                </a:solidFill>
              </a:rPr>
              <a:t>Мех.-мат. ф-т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  <a:r>
              <a:rPr lang="ru-RU" sz="1600" dirty="0" smtClean="0">
                <a:solidFill>
                  <a:srgbClr val="000000"/>
                </a:solidFill>
              </a:rPr>
              <a:t>	5 846 </a:t>
            </a:r>
            <a:r>
              <a:rPr lang="ru-RU" sz="1600" dirty="0">
                <a:solidFill>
                  <a:srgbClr val="000000"/>
                </a:solidFill>
              </a:rPr>
              <a:t>	4 </a:t>
            </a:r>
            <a:r>
              <a:rPr lang="ru-RU" sz="1600" dirty="0" smtClean="0">
                <a:solidFill>
                  <a:srgbClr val="000000"/>
                </a:solidFill>
              </a:rPr>
              <a:t>572 </a:t>
            </a:r>
            <a:r>
              <a:rPr lang="ru-RU" sz="1600" dirty="0">
                <a:solidFill>
                  <a:srgbClr val="000000"/>
                </a:solidFill>
              </a:rPr>
              <a:t>	2 </a:t>
            </a:r>
            <a:r>
              <a:rPr lang="ru-RU" sz="1600" dirty="0" smtClean="0">
                <a:solidFill>
                  <a:srgbClr val="000000"/>
                </a:solidFill>
              </a:rPr>
              <a:t>865 </a:t>
            </a:r>
            <a:r>
              <a:rPr lang="ru-RU" sz="1600" dirty="0">
                <a:solidFill>
                  <a:srgbClr val="000000"/>
                </a:solidFill>
              </a:rPr>
              <a:t>	2 </a:t>
            </a:r>
            <a:r>
              <a:rPr lang="ru-RU" sz="1600" dirty="0" smtClean="0">
                <a:solidFill>
                  <a:srgbClr val="000000"/>
                </a:solidFill>
              </a:rPr>
              <a:t>668 </a:t>
            </a:r>
            <a:r>
              <a:rPr lang="ru-RU" sz="1600" dirty="0">
                <a:solidFill>
                  <a:srgbClr val="000000"/>
                </a:solidFill>
              </a:rPr>
              <a:t>	2 </a:t>
            </a:r>
            <a:r>
              <a:rPr lang="ru-RU" sz="1600" dirty="0" smtClean="0">
                <a:solidFill>
                  <a:srgbClr val="000000"/>
                </a:solidFill>
              </a:rPr>
              <a:t>856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</a:p>
          <a:p>
            <a:r>
              <a:rPr lang="ru-RU" sz="1600" dirty="0">
                <a:solidFill>
                  <a:srgbClr val="000000"/>
                </a:solidFill>
              </a:rPr>
              <a:t>6. 	</a:t>
            </a:r>
            <a:r>
              <a:rPr lang="ru-RU" sz="1600" dirty="0" smtClean="0">
                <a:solidFill>
                  <a:srgbClr val="000000"/>
                </a:solidFill>
              </a:rPr>
              <a:t>ФРЕКС		 </a:t>
            </a:r>
            <a:r>
              <a:rPr lang="ru-RU" sz="1600" dirty="0">
                <a:solidFill>
                  <a:srgbClr val="000000"/>
                </a:solidFill>
              </a:rPr>
              <a:t>	8 </a:t>
            </a:r>
            <a:r>
              <a:rPr lang="ru-RU" sz="1600" dirty="0" smtClean="0">
                <a:solidFill>
                  <a:srgbClr val="000000"/>
                </a:solidFill>
              </a:rPr>
              <a:t>718 </a:t>
            </a:r>
            <a:r>
              <a:rPr lang="ru-RU" sz="1600" dirty="0">
                <a:solidFill>
                  <a:srgbClr val="000000"/>
                </a:solidFill>
              </a:rPr>
              <a:t>	8 </a:t>
            </a:r>
            <a:r>
              <a:rPr lang="ru-RU" sz="1600" dirty="0" smtClean="0">
                <a:solidFill>
                  <a:srgbClr val="000000"/>
                </a:solidFill>
              </a:rPr>
              <a:t>336 </a:t>
            </a:r>
            <a:r>
              <a:rPr lang="ru-RU" sz="1600" dirty="0">
                <a:solidFill>
                  <a:srgbClr val="000000"/>
                </a:solidFill>
              </a:rPr>
              <a:t>	4 </a:t>
            </a:r>
            <a:r>
              <a:rPr lang="ru-RU" sz="1600" dirty="0" smtClean="0">
                <a:solidFill>
                  <a:srgbClr val="000000"/>
                </a:solidFill>
              </a:rPr>
              <a:t>182 </a:t>
            </a:r>
            <a:r>
              <a:rPr lang="ru-RU" sz="1600" dirty="0">
                <a:solidFill>
                  <a:srgbClr val="000000"/>
                </a:solidFill>
              </a:rPr>
              <a:t>	2 </a:t>
            </a:r>
            <a:r>
              <a:rPr lang="ru-RU" sz="1600" dirty="0" smtClean="0">
                <a:solidFill>
                  <a:srgbClr val="000000"/>
                </a:solidFill>
              </a:rPr>
              <a:t>872 </a:t>
            </a:r>
            <a:r>
              <a:rPr lang="ru-RU" sz="1600" dirty="0">
                <a:solidFill>
                  <a:srgbClr val="000000"/>
                </a:solidFill>
              </a:rPr>
              <a:t>	3 </a:t>
            </a:r>
            <a:r>
              <a:rPr lang="ru-RU" sz="1600" dirty="0" smtClean="0">
                <a:solidFill>
                  <a:srgbClr val="000000"/>
                </a:solidFill>
              </a:rPr>
              <a:t>116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</a:p>
          <a:p>
            <a:r>
              <a:rPr lang="ru-RU" sz="1600" dirty="0">
                <a:solidFill>
                  <a:srgbClr val="000000"/>
                </a:solidFill>
              </a:rPr>
              <a:t>7. 	</a:t>
            </a:r>
            <a:r>
              <a:rPr lang="ru-RU" sz="1600" dirty="0" err="1">
                <a:solidFill>
                  <a:srgbClr val="000000"/>
                </a:solidFill>
              </a:rPr>
              <a:t>Фізичний</a:t>
            </a:r>
            <a:r>
              <a:rPr lang="ru-RU" sz="1600" dirty="0">
                <a:solidFill>
                  <a:srgbClr val="000000"/>
                </a:solidFill>
              </a:rPr>
              <a:t> факультет 	22 </a:t>
            </a:r>
            <a:r>
              <a:rPr lang="ru-RU" sz="1600" dirty="0" smtClean="0">
                <a:solidFill>
                  <a:srgbClr val="000000"/>
                </a:solidFill>
              </a:rPr>
              <a:t>145 </a:t>
            </a:r>
            <a:r>
              <a:rPr lang="ru-RU" sz="1600" dirty="0">
                <a:solidFill>
                  <a:srgbClr val="000000"/>
                </a:solidFill>
              </a:rPr>
              <a:t>	22 </a:t>
            </a:r>
            <a:r>
              <a:rPr lang="ru-RU" sz="1600" dirty="0" smtClean="0">
                <a:solidFill>
                  <a:srgbClr val="000000"/>
                </a:solidFill>
              </a:rPr>
              <a:t>503 </a:t>
            </a:r>
            <a:r>
              <a:rPr lang="ru-RU" sz="1600" dirty="0">
                <a:solidFill>
                  <a:srgbClr val="000000"/>
                </a:solidFill>
              </a:rPr>
              <a:t>	17 </a:t>
            </a:r>
            <a:r>
              <a:rPr lang="ru-RU" sz="1600" dirty="0" smtClean="0">
                <a:solidFill>
                  <a:srgbClr val="000000"/>
                </a:solidFill>
              </a:rPr>
              <a:t>908 </a:t>
            </a:r>
            <a:r>
              <a:rPr lang="ru-RU" sz="1600" dirty="0">
                <a:solidFill>
                  <a:srgbClr val="000000"/>
                </a:solidFill>
              </a:rPr>
              <a:t>	14 </a:t>
            </a:r>
            <a:r>
              <a:rPr lang="ru-RU" sz="1600" dirty="0" smtClean="0">
                <a:solidFill>
                  <a:srgbClr val="000000"/>
                </a:solidFill>
              </a:rPr>
              <a:t>238 </a:t>
            </a:r>
            <a:r>
              <a:rPr lang="ru-RU" sz="1600" dirty="0">
                <a:solidFill>
                  <a:srgbClr val="000000"/>
                </a:solidFill>
              </a:rPr>
              <a:t>	19 </a:t>
            </a:r>
            <a:r>
              <a:rPr lang="ru-RU" sz="1600" dirty="0" smtClean="0">
                <a:solidFill>
                  <a:srgbClr val="000000"/>
                </a:solidFill>
              </a:rPr>
              <a:t>413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</a:p>
          <a:p>
            <a:r>
              <a:rPr lang="ru-RU" sz="1600" dirty="0">
                <a:solidFill>
                  <a:srgbClr val="000000"/>
                </a:solidFill>
              </a:rPr>
              <a:t>8. 	</a:t>
            </a:r>
            <a:r>
              <a:rPr lang="ru-RU" sz="1600" dirty="0" err="1">
                <a:solidFill>
                  <a:srgbClr val="000000"/>
                </a:solidFill>
              </a:rPr>
              <a:t>Хімічний</a:t>
            </a:r>
            <a:r>
              <a:rPr lang="ru-RU" sz="1600" dirty="0">
                <a:solidFill>
                  <a:srgbClr val="000000"/>
                </a:solidFill>
              </a:rPr>
              <a:t> факультет 	25 </a:t>
            </a:r>
            <a:r>
              <a:rPr lang="ru-RU" sz="1600" dirty="0" smtClean="0">
                <a:solidFill>
                  <a:srgbClr val="000000"/>
                </a:solidFill>
              </a:rPr>
              <a:t>749 </a:t>
            </a:r>
            <a:r>
              <a:rPr lang="ru-RU" sz="1600" dirty="0">
                <a:solidFill>
                  <a:srgbClr val="000000"/>
                </a:solidFill>
              </a:rPr>
              <a:t>	23 </a:t>
            </a:r>
            <a:r>
              <a:rPr lang="ru-RU" sz="1600" dirty="0" smtClean="0">
                <a:solidFill>
                  <a:srgbClr val="000000"/>
                </a:solidFill>
              </a:rPr>
              <a:t>849 </a:t>
            </a:r>
            <a:r>
              <a:rPr lang="ru-RU" sz="1600" dirty="0">
                <a:solidFill>
                  <a:srgbClr val="000000"/>
                </a:solidFill>
              </a:rPr>
              <a:t>	14 </a:t>
            </a:r>
            <a:r>
              <a:rPr lang="ru-RU" sz="1600" dirty="0" smtClean="0">
                <a:solidFill>
                  <a:srgbClr val="000000"/>
                </a:solidFill>
              </a:rPr>
              <a:t>328 </a:t>
            </a:r>
            <a:r>
              <a:rPr lang="ru-RU" sz="1600" dirty="0">
                <a:solidFill>
                  <a:srgbClr val="000000"/>
                </a:solidFill>
              </a:rPr>
              <a:t>	14 </a:t>
            </a:r>
            <a:r>
              <a:rPr lang="ru-RU" sz="1600" dirty="0" smtClean="0">
                <a:solidFill>
                  <a:srgbClr val="000000"/>
                </a:solidFill>
              </a:rPr>
              <a:t>589 </a:t>
            </a:r>
            <a:r>
              <a:rPr lang="ru-RU" sz="1600" dirty="0">
                <a:solidFill>
                  <a:srgbClr val="000000"/>
                </a:solidFill>
              </a:rPr>
              <a:t>	17 </a:t>
            </a:r>
            <a:r>
              <a:rPr lang="ru-RU" sz="1600" dirty="0" smtClean="0">
                <a:solidFill>
                  <a:srgbClr val="000000"/>
                </a:solidFill>
              </a:rPr>
              <a:t>339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</a:p>
          <a:p>
            <a:r>
              <a:rPr lang="ru-RU" sz="1600" dirty="0">
                <a:solidFill>
                  <a:srgbClr val="000000"/>
                </a:solidFill>
              </a:rPr>
              <a:t>9. 	</a:t>
            </a:r>
            <a:r>
              <a:rPr lang="ru-RU" sz="1600" dirty="0" smtClean="0">
                <a:solidFill>
                  <a:srgbClr val="000000"/>
                </a:solidFill>
              </a:rPr>
              <a:t>ІВТ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  <a:r>
              <a:rPr lang="ru-RU" sz="1600" dirty="0" smtClean="0">
                <a:solidFill>
                  <a:srgbClr val="000000"/>
                </a:solidFill>
              </a:rPr>
              <a:t>		7 378 </a:t>
            </a:r>
            <a:r>
              <a:rPr lang="ru-RU" sz="1600" dirty="0">
                <a:solidFill>
                  <a:srgbClr val="000000"/>
                </a:solidFill>
              </a:rPr>
              <a:t>	9 </a:t>
            </a:r>
            <a:r>
              <a:rPr lang="ru-RU" sz="1600" dirty="0" smtClean="0">
                <a:solidFill>
                  <a:srgbClr val="000000"/>
                </a:solidFill>
              </a:rPr>
              <a:t>364 </a:t>
            </a:r>
            <a:r>
              <a:rPr lang="ru-RU" sz="1600" dirty="0">
                <a:solidFill>
                  <a:srgbClr val="000000"/>
                </a:solidFill>
              </a:rPr>
              <a:t>	8 </a:t>
            </a:r>
            <a:r>
              <a:rPr lang="ru-RU" sz="1600" dirty="0" smtClean="0">
                <a:solidFill>
                  <a:srgbClr val="000000"/>
                </a:solidFill>
              </a:rPr>
              <a:t>621 </a:t>
            </a:r>
            <a:r>
              <a:rPr lang="ru-RU" sz="1600" dirty="0">
                <a:solidFill>
                  <a:srgbClr val="000000"/>
                </a:solidFill>
              </a:rPr>
              <a:t>	6 </a:t>
            </a:r>
            <a:r>
              <a:rPr lang="ru-RU" sz="1600" dirty="0" smtClean="0">
                <a:solidFill>
                  <a:srgbClr val="000000"/>
                </a:solidFill>
              </a:rPr>
              <a:t>950 </a:t>
            </a:r>
            <a:r>
              <a:rPr lang="ru-RU" sz="1600" dirty="0">
                <a:solidFill>
                  <a:srgbClr val="000000"/>
                </a:solidFill>
              </a:rPr>
              <a:t>	8 </a:t>
            </a:r>
            <a:r>
              <a:rPr lang="ru-RU" sz="1600" dirty="0" smtClean="0">
                <a:solidFill>
                  <a:srgbClr val="000000"/>
                </a:solidFill>
              </a:rPr>
              <a:t>070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</a:p>
          <a:p>
            <a:r>
              <a:rPr lang="ru-RU" sz="1600" dirty="0">
                <a:solidFill>
                  <a:srgbClr val="000000"/>
                </a:solidFill>
              </a:rPr>
              <a:t>10. 	</a:t>
            </a:r>
            <a:r>
              <a:rPr lang="ru-RU" sz="1600" dirty="0" smtClean="0">
                <a:solidFill>
                  <a:srgbClr val="000000"/>
                </a:solidFill>
              </a:rPr>
              <a:t>АО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  <a:r>
              <a:rPr lang="ru-RU" sz="1600" dirty="0" smtClean="0">
                <a:solidFill>
                  <a:srgbClr val="000000"/>
                </a:solidFill>
              </a:rPr>
              <a:t>		5 602 </a:t>
            </a:r>
            <a:r>
              <a:rPr lang="ru-RU" sz="1600" dirty="0">
                <a:solidFill>
                  <a:srgbClr val="000000"/>
                </a:solidFill>
              </a:rPr>
              <a:t>	6 </a:t>
            </a:r>
            <a:r>
              <a:rPr lang="ru-RU" sz="1600" dirty="0" smtClean="0">
                <a:solidFill>
                  <a:srgbClr val="000000"/>
                </a:solidFill>
              </a:rPr>
              <a:t>393 </a:t>
            </a:r>
            <a:r>
              <a:rPr lang="ru-RU" sz="1600" dirty="0">
                <a:solidFill>
                  <a:srgbClr val="000000"/>
                </a:solidFill>
              </a:rPr>
              <a:t>	5 </a:t>
            </a:r>
            <a:r>
              <a:rPr lang="ru-RU" sz="1600" dirty="0" smtClean="0">
                <a:solidFill>
                  <a:srgbClr val="000000"/>
                </a:solidFill>
              </a:rPr>
              <a:t>004 </a:t>
            </a:r>
            <a:r>
              <a:rPr lang="ru-RU" sz="1600" dirty="0">
                <a:solidFill>
                  <a:srgbClr val="000000"/>
                </a:solidFill>
              </a:rPr>
              <a:t>	4 </a:t>
            </a:r>
            <a:r>
              <a:rPr lang="ru-RU" sz="1600" dirty="0" smtClean="0">
                <a:solidFill>
                  <a:srgbClr val="000000"/>
                </a:solidFill>
              </a:rPr>
              <a:t>730 </a:t>
            </a:r>
            <a:r>
              <a:rPr lang="ru-RU" sz="1600" dirty="0">
                <a:solidFill>
                  <a:srgbClr val="000000"/>
                </a:solidFill>
              </a:rPr>
              <a:t>	5 </a:t>
            </a:r>
            <a:r>
              <a:rPr lang="ru-RU" sz="1600" dirty="0" smtClean="0">
                <a:solidFill>
                  <a:srgbClr val="000000"/>
                </a:solidFill>
              </a:rPr>
              <a:t>989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</a:p>
          <a:p>
            <a:r>
              <a:rPr lang="ru-RU" sz="1600" dirty="0">
                <a:solidFill>
                  <a:srgbClr val="000000"/>
                </a:solidFill>
              </a:rPr>
              <a:t>11. 	</a:t>
            </a:r>
            <a:r>
              <a:rPr lang="ru-RU" sz="1600" dirty="0" smtClean="0">
                <a:solidFill>
                  <a:srgbClr val="000000"/>
                </a:solidFill>
              </a:rPr>
              <a:t>ФІТ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  <a:r>
              <a:rPr lang="ru-RU" sz="1600" dirty="0" smtClean="0">
                <a:solidFill>
                  <a:srgbClr val="000000"/>
                </a:solidFill>
              </a:rPr>
              <a:t>		784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  <a:r>
              <a:rPr lang="ru-RU" sz="1600" dirty="0" smtClean="0">
                <a:solidFill>
                  <a:srgbClr val="000000"/>
                </a:solidFill>
              </a:rPr>
              <a:t>770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  <a:r>
              <a:rPr lang="ru-RU" sz="1600" dirty="0" smtClean="0">
                <a:solidFill>
                  <a:srgbClr val="000000"/>
                </a:solidFill>
              </a:rPr>
              <a:t>		999 </a:t>
            </a:r>
            <a:r>
              <a:rPr lang="ru-RU" sz="1600"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3" name="CustomShape 1"/>
          <p:cNvSpPr/>
          <p:nvPr/>
        </p:nvSpPr>
        <p:spPr>
          <a:xfrm>
            <a:off x="0" y="81000"/>
            <a:ext cx="9143640" cy="53928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Фінансування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uk-UA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НДР факультетів: </a:t>
            </a:r>
            <a:r>
              <a:rPr lang="uk-UA" sz="2400" b="0" strike="noStrike" spc="-1" dirty="0" err="1" smtClean="0">
                <a:solidFill>
                  <a:srgbClr val="A50021"/>
                </a:solidFill>
                <a:latin typeface="Arial"/>
                <a:ea typeface="DejaVu Sans"/>
              </a:rPr>
              <a:t>Заг.фонд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707904" y="3635113"/>
            <a:ext cx="4553210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0375436-D2AB-4F3D-9B78-42DE416C119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lang="en-US" sz="2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727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Num" idx="4294967295"/>
          </p:nvPr>
        </p:nvSpPr>
        <p:spPr>
          <a:xfrm>
            <a:off x="873828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62F7FD37-78AF-4A9A-90B3-23EF0F9FF570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19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181" name="Правая фигурная скобка 10"/>
          <p:cNvSpPr/>
          <p:nvPr/>
        </p:nvSpPr>
        <p:spPr>
          <a:xfrm>
            <a:off x="6804248" y="476672"/>
            <a:ext cx="359640" cy="3672408"/>
          </a:xfrm>
          <a:prstGeom prst="rightBrace">
            <a:avLst>
              <a:gd name="adj1" fmla="val 8333"/>
              <a:gd name="adj2" fmla="val 50000"/>
            </a:avLst>
          </a:prstGeom>
          <a:noFill/>
          <a:ln w="4445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9" name="Таблица 24"/>
          <p:cNvGraphicFramePr/>
          <p:nvPr>
            <p:extLst>
              <p:ext uri="{D42A27DB-BD31-4B8C-83A1-F6EECF244321}">
                <p14:modId xmlns:p14="http://schemas.microsoft.com/office/powerpoint/2010/main" val="265002081"/>
              </p:ext>
            </p:extLst>
          </p:nvPr>
        </p:nvGraphicFramePr>
        <p:xfrm>
          <a:off x="611560" y="487680"/>
          <a:ext cx="6048671" cy="6370320"/>
        </p:xfrm>
        <a:graphic>
          <a:graphicData uri="http://schemas.openxmlformats.org/drawingml/2006/table">
            <a:tbl>
              <a:tblPr/>
              <a:tblGrid>
                <a:gridCol w="602324"/>
                <a:gridCol w="1561904"/>
                <a:gridCol w="3884443"/>
              </a:tblGrid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1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22БФ051-01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Макаренко Олексій Володимирович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22БФ051-08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Лазаренко Максим Михайлович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3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22БФ051-02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Кондратенко Сергій Вікторович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4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22БФ051-09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err="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Каденко</a:t>
                      </a: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 Ігор Миколайович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5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22БФ051-07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Науменко Антоніна Прокопіївна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6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22БФ051-03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Куліш Микола Полікарпович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7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22БФ051-11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Вовченко Людмила Леонтіївна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8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22БФ051-06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err="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Горбар</a:t>
                      </a: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 Едуард Володимирович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9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22БФ051-10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err="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Хижний</a:t>
                      </a: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 Юрій Анатолійович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10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22БФ051-04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err="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Дмитрук</a:t>
                      </a: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 Ігор Миколайович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11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22БФ051-05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err="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Коротченков</a:t>
                      </a: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 Олег Олександрович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12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23БФ051-01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err="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Булавін</a:t>
                      </a: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 Леонід Анатолійович 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 dirty="0" smtClean="0">
                          <a:latin typeface="Arial"/>
                        </a:rPr>
                        <a:t>13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latin typeface="Arial"/>
                        </a:rPr>
                        <a:t>24БФ051-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Мацуй</a:t>
                      </a:r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Людмила Юріївна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 dirty="0" smtClean="0">
                          <a:latin typeface="Arial"/>
                        </a:rPr>
                        <a:t>14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latin typeface="+mn-lt"/>
                        </a:rPr>
                        <a:t>24БФ051-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Неділько Сергій Герасимович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 dirty="0" smtClean="0">
                          <a:latin typeface="Arial"/>
                        </a:rPr>
                        <a:t>15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latin typeface="+mn-lt"/>
                        </a:rPr>
                        <a:t>24БФ051-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Гаврюшенко</a:t>
                      </a:r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Дмитро Анатолійович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 dirty="0" smtClean="0">
                          <a:latin typeface="Arial"/>
                        </a:rPr>
                        <a:t>16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latin typeface="+mn-lt"/>
                        </a:rPr>
                        <a:t>24БФ051-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Наконечна Олеся </a:t>
                      </a:r>
                      <a:r>
                        <a:rPr lang="uk-UA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Іванівна (</a:t>
                      </a:r>
                      <a:r>
                        <a:rPr lang="uk-UA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Курилюк</a:t>
                      </a:r>
                      <a:r>
                        <a:rPr lang="uk-UA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В.В.)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 dirty="0" smtClean="0">
                          <a:latin typeface="Arial"/>
                        </a:rPr>
                        <a:t>17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latin typeface="+mn-lt"/>
                        </a:rPr>
                        <a:t>24БФ051-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Оніщук Юрій </a:t>
                      </a:r>
                      <a:r>
                        <a:rPr lang="uk-UA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Миколайович (Аушев В.Є.)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 dirty="0" smtClean="0">
                          <a:latin typeface="Arial"/>
                        </a:rPr>
                        <a:t>18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latin typeface="+mn-lt"/>
                        </a:rPr>
                        <a:t>24БФ051-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Ліщук</a:t>
                      </a:r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Павло </a:t>
                      </a:r>
                      <a:r>
                        <a:rPr lang="uk-UA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Олександрович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 (M)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 dirty="0" smtClean="0">
                          <a:latin typeface="Arial"/>
                        </a:rPr>
                        <a:t>19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latin typeface="+mn-lt"/>
                        </a:rPr>
                        <a:t>24БФ051-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Яковенко Олена </a:t>
                      </a:r>
                      <a:r>
                        <a:rPr lang="uk-UA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Сергіївна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    (M)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24" name="CustomShape 1"/>
          <p:cNvSpPr/>
          <p:nvPr/>
        </p:nvSpPr>
        <p:spPr>
          <a:xfrm>
            <a:off x="0" y="-27360"/>
            <a:ext cx="9143640" cy="43164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ФФ:  </a:t>
            </a:r>
            <a:r>
              <a:rPr lang="ru-RU" sz="24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загальний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фонд:  2024 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771800" y="5877272"/>
            <a:ext cx="244827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82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2777" y="1949345"/>
            <a:ext cx="8640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/>
              <a:t>Джерела інформації:</a:t>
            </a:r>
          </a:p>
          <a:p>
            <a:pPr algn="just"/>
            <a:endParaRPr lang="uk-UA" dirty="0" smtClean="0"/>
          </a:p>
          <a:p>
            <a:pPr marL="342900" indent="-342900" algn="just">
              <a:buAutoNum type="arabicPeriod"/>
            </a:pPr>
            <a:r>
              <a:rPr lang="uk-UA" dirty="0" smtClean="0"/>
              <a:t>«Звіт 2024 Ректора КНУТШ Володимира БУГРОВА. Доповідь на конференції трудового колективу» 327</a:t>
            </a:r>
            <a:r>
              <a:rPr lang="en-US" dirty="0" smtClean="0"/>
              <a:t> </a:t>
            </a:r>
            <a:r>
              <a:rPr lang="uk-UA" dirty="0" smtClean="0"/>
              <a:t>с. </a:t>
            </a:r>
          </a:p>
          <a:p>
            <a:pPr marL="342900" indent="-342900" algn="just">
              <a:buAutoNum type="arabicPeriod"/>
            </a:pPr>
            <a:r>
              <a:rPr lang="ru-RU" dirty="0" err="1" smtClean="0"/>
              <a:t>Аналітична</a:t>
            </a:r>
            <a:r>
              <a:rPr lang="ru-RU" dirty="0" smtClean="0"/>
              <a:t> </a:t>
            </a:r>
            <a:r>
              <a:rPr lang="ru-RU" dirty="0" err="1" smtClean="0"/>
              <a:t>доповідь</a:t>
            </a:r>
            <a:r>
              <a:rPr lang="ru-RU" dirty="0" smtClean="0"/>
              <a:t> «</a:t>
            </a:r>
            <a:r>
              <a:rPr lang="ru-RU" dirty="0" err="1" smtClean="0"/>
              <a:t>Науково-дослідницька</a:t>
            </a:r>
            <a:r>
              <a:rPr lang="ru-RU" dirty="0" smtClean="0"/>
              <a:t> </a:t>
            </a:r>
            <a:r>
              <a:rPr lang="ru-RU" dirty="0"/>
              <a:t>робота в </a:t>
            </a:r>
            <a:r>
              <a:rPr lang="ru-RU" dirty="0" smtClean="0"/>
              <a:t>КНУТШ: </a:t>
            </a:r>
            <a:r>
              <a:rPr lang="ru-RU" dirty="0" err="1"/>
              <a:t>підсумки</a:t>
            </a:r>
            <a:r>
              <a:rPr lang="ru-RU" dirty="0"/>
              <a:t> за </a:t>
            </a:r>
            <a:r>
              <a:rPr lang="ru-RU" dirty="0" smtClean="0"/>
              <a:t>2024 </a:t>
            </a:r>
            <a:r>
              <a:rPr lang="ru-RU" dirty="0" err="1"/>
              <a:t>рік</a:t>
            </a:r>
            <a:r>
              <a:rPr lang="ru-RU" dirty="0"/>
              <a:t> та </a:t>
            </a:r>
            <a:r>
              <a:rPr lang="ru-RU" dirty="0" err="1"/>
              <a:t>завдання</a:t>
            </a:r>
            <a:r>
              <a:rPr lang="ru-RU" dirty="0"/>
              <a:t> на </a:t>
            </a:r>
            <a:r>
              <a:rPr lang="ru-RU" dirty="0" smtClean="0"/>
              <a:t>2025 </a:t>
            </a:r>
            <a:r>
              <a:rPr lang="ru-RU" dirty="0" err="1" smtClean="0"/>
              <a:t>рік</a:t>
            </a:r>
            <a:r>
              <a:rPr lang="ru-RU" dirty="0" smtClean="0"/>
              <a:t>». (</a:t>
            </a:r>
            <a:r>
              <a:rPr lang="en-US" dirty="0" smtClean="0"/>
              <a:t>aka </a:t>
            </a:r>
            <a:r>
              <a:rPr lang="ru-RU" dirty="0" err="1" smtClean="0"/>
              <a:t>Звіт</a:t>
            </a:r>
            <a:r>
              <a:rPr lang="ru-RU" dirty="0" smtClean="0"/>
              <a:t> Проректора). 26</a:t>
            </a:r>
            <a:r>
              <a:rPr lang="en-US" dirty="0" smtClean="0"/>
              <a:t>5 </a:t>
            </a:r>
            <a:r>
              <a:rPr lang="ru-RU" dirty="0" smtClean="0"/>
              <a:t>с.</a:t>
            </a:r>
          </a:p>
          <a:p>
            <a:pPr marL="342900" indent="-342900" algn="just">
              <a:buAutoNum type="arabicPeriod"/>
            </a:pPr>
            <a:r>
              <a:rPr lang="uk-UA" dirty="0" smtClean="0"/>
              <a:t>Ухвала Вченої ради КНУТШ </a:t>
            </a:r>
            <a:r>
              <a:rPr lang="ru-RU" dirty="0"/>
              <a:t>«</a:t>
            </a:r>
            <a:r>
              <a:rPr lang="ru-RU" dirty="0" err="1"/>
              <a:t>Науково-дослідницька</a:t>
            </a:r>
            <a:r>
              <a:rPr lang="ru-RU" dirty="0"/>
              <a:t> робота в КНУТШ: </a:t>
            </a:r>
            <a:r>
              <a:rPr lang="ru-RU" dirty="0" err="1"/>
              <a:t>підсумки</a:t>
            </a:r>
            <a:r>
              <a:rPr lang="ru-RU" dirty="0"/>
              <a:t> за 2024 </a:t>
            </a:r>
            <a:r>
              <a:rPr lang="ru-RU" dirty="0" err="1"/>
              <a:t>рік</a:t>
            </a:r>
            <a:r>
              <a:rPr lang="ru-RU" dirty="0"/>
              <a:t> та </a:t>
            </a:r>
            <a:r>
              <a:rPr lang="ru-RU" dirty="0" err="1"/>
              <a:t>завдання</a:t>
            </a:r>
            <a:r>
              <a:rPr lang="ru-RU" dirty="0"/>
              <a:t> на 2025 </a:t>
            </a:r>
            <a:r>
              <a:rPr lang="ru-RU" dirty="0" err="1"/>
              <a:t>рік</a:t>
            </a:r>
            <a:r>
              <a:rPr lang="ru-RU" dirty="0" smtClean="0"/>
              <a:t>» </a:t>
            </a:r>
            <a:r>
              <a:rPr lang="ru-RU" dirty="0" err="1" smtClean="0"/>
              <a:t>від</a:t>
            </a:r>
            <a:r>
              <a:rPr lang="ru-RU" dirty="0" smtClean="0"/>
              <a:t> 27 </a:t>
            </a:r>
            <a:r>
              <a:rPr lang="ru-RU" dirty="0" err="1" smtClean="0"/>
              <a:t>січня</a:t>
            </a:r>
            <a:r>
              <a:rPr lang="ru-RU" dirty="0" smtClean="0"/>
              <a:t> 2025 року.</a:t>
            </a:r>
            <a:endParaRPr lang="en-US" dirty="0" smtClean="0"/>
          </a:p>
          <a:p>
            <a:pPr marL="342900" indent="-342900" algn="just">
              <a:buAutoNum type="arabicPeriod"/>
            </a:pPr>
            <a:r>
              <a:rPr lang="uk-UA" dirty="0" smtClean="0"/>
              <a:t>Щорічний «</a:t>
            </a:r>
            <a:r>
              <a:rPr lang="ru-RU" dirty="0" err="1" smtClean="0"/>
              <a:t>Звіт</a:t>
            </a:r>
            <a:r>
              <a:rPr lang="ru-RU" dirty="0" smtClean="0"/>
              <a:t> </a:t>
            </a:r>
            <a:r>
              <a:rPr lang="ru-RU" dirty="0"/>
              <a:t>з НДР </a:t>
            </a:r>
            <a:r>
              <a:rPr lang="ru-RU" dirty="0" err="1"/>
              <a:t>фізичного</a:t>
            </a:r>
            <a:r>
              <a:rPr lang="ru-RU" dirty="0"/>
              <a:t> </a:t>
            </a:r>
            <a:r>
              <a:rPr lang="ru-RU" dirty="0" smtClean="0"/>
              <a:t>факультету. </a:t>
            </a:r>
            <a:r>
              <a:rPr lang="ru-RU" dirty="0" err="1" smtClean="0"/>
              <a:t>Звітній</a:t>
            </a:r>
            <a:r>
              <a:rPr lang="ru-RU" dirty="0" smtClean="0"/>
              <a:t> </a:t>
            </a:r>
            <a:r>
              <a:rPr lang="ru-RU" dirty="0" err="1"/>
              <a:t>рік</a:t>
            </a:r>
            <a:r>
              <a:rPr lang="ru-RU" dirty="0"/>
              <a:t> </a:t>
            </a:r>
            <a:r>
              <a:rPr lang="ru-RU" dirty="0" smtClean="0"/>
              <a:t>202</a:t>
            </a:r>
            <a:r>
              <a:rPr lang="en-US" dirty="0" smtClean="0"/>
              <a:t>4</a:t>
            </a:r>
            <a:r>
              <a:rPr lang="uk-UA" dirty="0" smtClean="0"/>
              <a:t>»</a:t>
            </a:r>
            <a:r>
              <a:rPr lang="ru-RU" dirty="0" smtClean="0"/>
              <a:t> (</a:t>
            </a:r>
            <a:r>
              <a:rPr lang="ru-RU" dirty="0" err="1" smtClean="0"/>
              <a:t>Складений</a:t>
            </a:r>
            <a:r>
              <a:rPr lang="ru-RU" dirty="0" smtClean="0"/>
              <a:t> за </a:t>
            </a:r>
            <a:r>
              <a:rPr lang="ru-RU" dirty="0" err="1" smtClean="0"/>
              <a:t>матеріалами</a:t>
            </a:r>
            <a:r>
              <a:rPr lang="ru-RU" dirty="0" smtClean="0"/>
              <a:t>, </a:t>
            </a:r>
            <a:r>
              <a:rPr lang="ru-RU" dirty="0" err="1" smtClean="0"/>
              <a:t>наданими</a:t>
            </a:r>
            <a:r>
              <a:rPr lang="ru-RU" dirty="0" smtClean="0"/>
              <a:t> кафедрами.)</a:t>
            </a:r>
            <a:endParaRPr lang="ru-RU" dirty="0"/>
          </a:p>
          <a:p>
            <a:pPr marL="342900" indent="-342900" algn="just">
              <a:buAutoNum type="arabicPeriod"/>
            </a:pPr>
            <a:endParaRPr lang="uk-UA" dirty="0"/>
          </a:p>
        </p:txBody>
      </p:sp>
      <p:sp>
        <p:nvSpPr>
          <p:cNvPr id="11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0375436-D2AB-4F3D-9B78-42DE416C119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fld>
            <a:endParaRPr lang="en-US" sz="2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577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Num" idx="4294967295"/>
          </p:nvPr>
        </p:nvSpPr>
        <p:spPr>
          <a:xfrm>
            <a:off x="873828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62F7FD37-78AF-4A9A-90B3-23EF0F9FF570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20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181" name="Правая фигурная скобка 10"/>
          <p:cNvSpPr/>
          <p:nvPr/>
        </p:nvSpPr>
        <p:spPr>
          <a:xfrm>
            <a:off x="6804248" y="476672"/>
            <a:ext cx="359640" cy="3672408"/>
          </a:xfrm>
          <a:prstGeom prst="rightBrace">
            <a:avLst>
              <a:gd name="adj1" fmla="val 8333"/>
              <a:gd name="adj2" fmla="val 50000"/>
            </a:avLst>
          </a:prstGeom>
          <a:noFill/>
          <a:ln w="4445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9" name="Таблица 24"/>
          <p:cNvGraphicFramePr/>
          <p:nvPr>
            <p:extLst>
              <p:ext uri="{D42A27DB-BD31-4B8C-83A1-F6EECF244321}">
                <p14:modId xmlns:p14="http://schemas.microsoft.com/office/powerpoint/2010/main" val="956227034"/>
              </p:ext>
            </p:extLst>
          </p:nvPr>
        </p:nvGraphicFramePr>
        <p:xfrm>
          <a:off x="611560" y="487680"/>
          <a:ext cx="6048671" cy="6370320"/>
        </p:xfrm>
        <a:graphic>
          <a:graphicData uri="http://schemas.openxmlformats.org/drawingml/2006/table">
            <a:tbl>
              <a:tblPr/>
              <a:tblGrid>
                <a:gridCol w="602324"/>
                <a:gridCol w="1561904"/>
                <a:gridCol w="3884443"/>
              </a:tblGrid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1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22БФ051-01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Макаренко Олексій Володимирович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22БФ051-08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Лазаренко Максим Михайлович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3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22БФ051-02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Кондратенко Сергій Вікторович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4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22БФ051-09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err="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Каденко</a:t>
                      </a: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 Ігор Миколайович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5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22БФ051-07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Науменко Антоніна Прокопіївна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6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22БФ051-03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Куліш Микола Полікарпович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7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22БФ051-11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Вовченко Людмила Леонтіївна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8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22БФ051-06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err="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Горбар</a:t>
                      </a: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 Едуард Володимирович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9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22БФ051-10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err="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Хижний</a:t>
                      </a: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 Юрій Анатолійович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10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22БФ051-04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err="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Дмитрук</a:t>
                      </a: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 Ігор Миколайович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11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22БФ051-05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err="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Коротченков</a:t>
                      </a: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 Олег Олександрович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12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23БФ051-01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err="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Булавін</a:t>
                      </a:r>
                      <a:r>
                        <a:rPr lang="uk-UA" sz="16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 Леонід Анатолійович 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 dirty="0" smtClean="0">
                          <a:latin typeface="Arial"/>
                        </a:rPr>
                        <a:t>13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latin typeface="Arial"/>
                        </a:rPr>
                        <a:t>24БФ051-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Мацуй</a:t>
                      </a:r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Людмила Юріївна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 dirty="0" smtClean="0">
                          <a:latin typeface="Arial"/>
                        </a:rPr>
                        <a:t>14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latin typeface="+mn-lt"/>
                        </a:rPr>
                        <a:t>24БФ051-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Неділько Сергій Герасимович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 dirty="0" smtClean="0">
                          <a:latin typeface="Arial"/>
                        </a:rPr>
                        <a:t>15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latin typeface="+mn-lt"/>
                        </a:rPr>
                        <a:t>24БФ051-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Гаврюшенко</a:t>
                      </a:r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Дмитро Анатолійович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 dirty="0" smtClean="0">
                          <a:latin typeface="Arial"/>
                        </a:rPr>
                        <a:t>16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latin typeface="+mn-lt"/>
                        </a:rPr>
                        <a:t>24БФ051-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Наконечна Олеся </a:t>
                      </a:r>
                      <a:r>
                        <a:rPr lang="uk-UA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Іванівна (</a:t>
                      </a:r>
                      <a:r>
                        <a:rPr lang="uk-UA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Курилюк</a:t>
                      </a:r>
                      <a:r>
                        <a:rPr lang="uk-UA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В.В.)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 dirty="0" smtClean="0">
                          <a:latin typeface="Arial"/>
                        </a:rPr>
                        <a:t>17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latin typeface="+mn-lt"/>
                        </a:rPr>
                        <a:t>24БФ051-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Оніщук Юрій </a:t>
                      </a:r>
                      <a:r>
                        <a:rPr lang="uk-UA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Миколайович (Аушев В.Є.)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 dirty="0" smtClean="0">
                          <a:latin typeface="Arial"/>
                        </a:rPr>
                        <a:t>18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latin typeface="+mn-lt"/>
                        </a:rPr>
                        <a:t>24БФ051-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Ліщук</a:t>
                      </a:r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Павло </a:t>
                      </a:r>
                      <a:r>
                        <a:rPr lang="uk-UA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Олександрович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 (M)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 dirty="0" smtClean="0">
                          <a:latin typeface="Arial"/>
                        </a:rPr>
                        <a:t>19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600" b="0" strike="noStrike" spc="-1" dirty="0" smtClean="0">
                          <a:latin typeface="+mn-lt"/>
                        </a:rPr>
                        <a:t>24БФ051-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Яковенко Олена </a:t>
                      </a:r>
                      <a:r>
                        <a:rPr lang="uk-UA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Сергіївна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    (M)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24" name="CustomShape 1"/>
          <p:cNvSpPr/>
          <p:nvPr/>
        </p:nvSpPr>
        <p:spPr>
          <a:xfrm>
            <a:off x="0" y="-27360"/>
            <a:ext cx="9143640" cy="43164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ФФ:  </a:t>
            </a:r>
            <a:r>
              <a:rPr lang="ru-RU" sz="24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загальний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фонд:  2024 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771800" y="5877272"/>
            <a:ext cx="244827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4" descr="Бар &quot;Распутный Единорог&quot; (Зал ожидания) - КОНКУРСЫ!!!! - Форумы - Страница  256 - ЛитЛайф - книги читать онлайн - скачать бесплатно полные книг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88" y="1799255"/>
            <a:ext cx="1956650" cy="102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97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Num" idx="4294967295"/>
          </p:nvPr>
        </p:nvSpPr>
        <p:spPr>
          <a:xfrm>
            <a:off x="873828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62F7FD37-78AF-4A9A-90B3-23EF0F9FF570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21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24" name="CustomShape 1"/>
          <p:cNvSpPr/>
          <p:nvPr/>
        </p:nvSpPr>
        <p:spPr>
          <a:xfrm>
            <a:off x="0" y="-27360"/>
            <a:ext cx="9143640" cy="43164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 dirty="0" err="1" smtClean="0">
                <a:solidFill>
                  <a:srgbClr val="A50021"/>
                </a:solidFill>
                <a:latin typeface="Arial"/>
                <a:ea typeface="DejaVu Sans"/>
              </a:rPr>
              <a:t>Результати</a:t>
            </a: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 конкурсу </a:t>
            </a:r>
            <a:r>
              <a:rPr lang="ru-RU" sz="2400" spc="-1" dirty="0">
                <a:solidFill>
                  <a:srgbClr val="A50021"/>
                </a:solidFill>
              </a:rPr>
              <a:t>МОН</a:t>
            </a:r>
            <a:r>
              <a:rPr lang="ru-RU" sz="2400" spc="-1" dirty="0" smtClean="0">
                <a:solidFill>
                  <a:srgbClr val="A50021"/>
                </a:solidFill>
              </a:rPr>
              <a:t>: </a:t>
            </a:r>
            <a:r>
              <a:rPr lang="ru-RU" sz="2400" b="1" spc="-1" dirty="0" smtClean="0">
                <a:solidFill>
                  <a:srgbClr val="A50021"/>
                </a:solidFill>
              </a:rPr>
              <a:t>КНУ</a:t>
            </a:r>
            <a:r>
              <a:rPr lang="ru-RU" sz="2400" spc="-1" dirty="0" smtClean="0">
                <a:solidFill>
                  <a:srgbClr val="A50021"/>
                </a:solidFill>
              </a:rPr>
              <a:t>: </a:t>
            </a:r>
            <a:r>
              <a:rPr lang="ru-RU" sz="2400" spc="-1" dirty="0">
                <a:solidFill>
                  <a:srgbClr val="A50021"/>
                </a:solidFill>
              </a:rPr>
              <a:t>Наказ 369 </a:t>
            </a:r>
            <a:r>
              <a:rPr lang="ru-RU" sz="2400" spc="-1" dirty="0" err="1">
                <a:solidFill>
                  <a:srgbClr val="A50021"/>
                </a:solidFill>
              </a:rPr>
              <a:t>від</a:t>
            </a:r>
            <a:r>
              <a:rPr lang="ru-RU" sz="2400" spc="-1" dirty="0">
                <a:solidFill>
                  <a:srgbClr val="A50021"/>
                </a:solidFill>
              </a:rPr>
              <a:t> </a:t>
            </a:r>
            <a:r>
              <a:rPr lang="ru-RU" sz="2400" spc="-1" dirty="0" smtClean="0">
                <a:solidFill>
                  <a:srgbClr val="A50021"/>
                </a:solidFill>
              </a:rPr>
              <a:t>25.02.25</a:t>
            </a: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endParaRPr lang="en-US" sz="2400" b="0" strike="noStrike" spc="-1" dirty="0">
              <a:latin typeface="Arial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824582"/>
              </p:ext>
            </p:extLst>
          </p:nvPr>
        </p:nvGraphicFramePr>
        <p:xfrm>
          <a:off x="899592" y="775927"/>
          <a:ext cx="6840760" cy="5852160"/>
        </p:xfrm>
        <a:graphic>
          <a:graphicData uri="http://schemas.openxmlformats.org/drawingml/2006/table">
            <a:tbl>
              <a:tblPr/>
              <a:tblGrid>
                <a:gridCol w="4176464"/>
                <a:gridCol w="2638896"/>
                <a:gridCol w="25400"/>
              </a:tblGrid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1" strike="noStrike" spc="-1" dirty="0" smtClean="0">
                          <a:latin typeface="Arial"/>
                        </a:rPr>
                        <a:t>Секція</a:t>
                      </a:r>
                      <a:endParaRPr lang="en-US" sz="1800" b="1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1" strike="noStrike" spc="-1" dirty="0" smtClean="0">
                          <a:latin typeface="Arial"/>
                        </a:rPr>
                        <a:t>Проекти</a:t>
                      </a:r>
                      <a:endParaRPr lang="en-US" sz="1800" b="1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err="1" smtClean="0">
                          <a:latin typeface="Arial"/>
                        </a:rPr>
                        <a:t>Нац.безпека</a:t>
                      </a:r>
                      <a:r>
                        <a:rPr lang="uk-UA" sz="1800" b="0" strike="noStrike" spc="-1" dirty="0" smtClean="0">
                          <a:latin typeface="Arial"/>
                        </a:rPr>
                        <a:t> та оборона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smtClean="0">
                          <a:latin typeface="Arial"/>
                        </a:rPr>
                        <a:t>1 з 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err="1" smtClean="0">
                          <a:latin typeface="Arial"/>
                        </a:rPr>
                        <a:t>Мат.та</a:t>
                      </a:r>
                      <a:r>
                        <a:rPr lang="uk-UA" sz="1800" b="0" strike="noStrike" spc="-1" dirty="0" smtClean="0">
                          <a:latin typeface="Arial"/>
                        </a:rPr>
                        <a:t> стат.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smtClean="0">
                          <a:latin typeface="Arial"/>
                        </a:rPr>
                        <a:t>1 з 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smtClean="0">
                          <a:latin typeface="Arial"/>
                        </a:rPr>
                        <a:t>Ф., ЯФ та А.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smtClean="0">
                          <a:latin typeface="Arial"/>
                        </a:rPr>
                        <a:t>6 з 17  ( 5 –ФФ, 1 – АО)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smtClean="0">
                          <a:latin typeface="Arial"/>
                        </a:rPr>
                        <a:t>Хім., .. </a:t>
                      </a:r>
                      <a:r>
                        <a:rPr lang="uk-UA" sz="1800" b="0" strike="noStrike" spc="-1" dirty="0" err="1" smtClean="0">
                          <a:latin typeface="Arial"/>
                        </a:rPr>
                        <a:t>фармац</a:t>
                      </a:r>
                      <a:r>
                        <a:rPr lang="uk-UA" sz="1800" b="0" strike="noStrike" spc="-1" dirty="0" smtClean="0">
                          <a:latin typeface="Arial"/>
                        </a:rPr>
                        <a:t>.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smtClean="0">
                          <a:latin typeface="Arial"/>
                        </a:rPr>
                        <a:t>3 з 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smtClean="0">
                          <a:latin typeface="Arial"/>
                        </a:rPr>
                        <a:t>Н. про Землю …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smtClean="0">
                          <a:latin typeface="Arial"/>
                        </a:rPr>
                        <a:t>1 з 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err="1" smtClean="0">
                          <a:latin typeface="Arial"/>
                        </a:rPr>
                        <a:t>Біо</a:t>
                      </a:r>
                      <a:r>
                        <a:rPr lang="uk-UA" sz="1800" b="0" strike="noStrike" spc="-1" dirty="0" smtClean="0">
                          <a:latin typeface="Arial"/>
                        </a:rPr>
                        <a:t>. . . </a:t>
                      </a:r>
                      <a:r>
                        <a:rPr lang="uk-UA" sz="1800" b="0" strike="noStrike" spc="-1" dirty="0" err="1" smtClean="0">
                          <a:latin typeface="Arial"/>
                        </a:rPr>
                        <a:t>.мед</a:t>
                      </a:r>
                      <a:r>
                        <a:rPr lang="uk-UA" sz="1800" b="0" strike="noStrike" spc="-1" dirty="0" smtClean="0">
                          <a:latin typeface="Arial"/>
                        </a:rPr>
                        <a:t>. . . 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smtClean="0">
                          <a:latin typeface="Arial"/>
                        </a:rPr>
                        <a:t>-- з 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smtClean="0">
                          <a:latin typeface="Arial"/>
                        </a:rPr>
                        <a:t>ІТ та </a:t>
                      </a:r>
                      <a:r>
                        <a:rPr lang="uk-UA" sz="1800" b="0" strike="noStrike" spc="-1" dirty="0" err="1" smtClean="0">
                          <a:latin typeface="Arial"/>
                        </a:rPr>
                        <a:t>ел-ка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smtClean="0">
                          <a:latin typeface="Arial"/>
                        </a:rPr>
                        <a:t>-- з 14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smtClean="0">
                          <a:latin typeface="Arial"/>
                        </a:rPr>
                        <a:t>Безпечна чиста енергетика . . .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smtClean="0">
                          <a:latin typeface="Arial"/>
                        </a:rPr>
                        <a:t>-- з 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err="1" smtClean="0">
                          <a:latin typeface="Arial"/>
                        </a:rPr>
                        <a:t>Мех.інж.та</a:t>
                      </a:r>
                      <a:r>
                        <a:rPr lang="uk-UA" sz="1800" b="0" strike="noStrike" spc="-1" dirty="0" smtClean="0">
                          <a:latin typeface="Arial"/>
                        </a:rPr>
                        <a:t> </a:t>
                      </a:r>
                      <a:r>
                        <a:rPr lang="uk-UA" sz="1800" b="0" strike="noStrike" spc="-1" dirty="0" err="1" smtClean="0">
                          <a:latin typeface="Arial"/>
                        </a:rPr>
                        <a:t>машинобуд</a:t>
                      </a:r>
                      <a:r>
                        <a:rPr lang="uk-UA" sz="1800" b="0" strike="noStrike" spc="-1" dirty="0" smtClean="0">
                          <a:latin typeface="Arial"/>
                        </a:rPr>
                        <a:t>.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smtClean="0">
                          <a:latin typeface="Arial"/>
                        </a:rPr>
                        <a:t>-- з 12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err="1" smtClean="0">
                          <a:latin typeface="Arial"/>
                        </a:rPr>
                        <a:t>Пром.та</a:t>
                      </a:r>
                      <a:r>
                        <a:rPr lang="uk-UA" sz="1800" b="0" strike="noStrike" spc="-1" dirty="0" smtClean="0">
                          <a:latin typeface="Arial"/>
                        </a:rPr>
                        <a:t> </a:t>
                      </a:r>
                      <a:r>
                        <a:rPr lang="uk-UA" sz="1800" b="0" strike="noStrike" spc="-1" dirty="0" err="1" smtClean="0">
                          <a:latin typeface="Arial"/>
                        </a:rPr>
                        <a:t>буд.технол</a:t>
                      </a:r>
                      <a:r>
                        <a:rPr lang="uk-UA" sz="1800" b="0" strike="noStrike" spc="-1" dirty="0" smtClean="0">
                          <a:latin typeface="Arial"/>
                        </a:rPr>
                        <a:t>.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smtClean="0">
                          <a:latin typeface="Arial"/>
                        </a:rPr>
                        <a:t>-- з 17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err="1" smtClean="0">
                          <a:latin typeface="Arial"/>
                        </a:rPr>
                        <a:t>Сільгосп.та</a:t>
                      </a:r>
                      <a:r>
                        <a:rPr lang="uk-UA" sz="1800" b="0" strike="noStrike" spc="-1" dirty="0" smtClean="0">
                          <a:latin typeface="Arial"/>
                        </a:rPr>
                        <a:t> ветеринар.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smtClean="0">
                          <a:latin typeface="Arial"/>
                        </a:rPr>
                        <a:t>1 з 11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smtClean="0">
                          <a:latin typeface="Arial"/>
                        </a:rPr>
                        <a:t>… </a:t>
                      </a:r>
                      <a:r>
                        <a:rPr lang="uk-UA" sz="1800" b="0" strike="noStrike" spc="-1" dirty="0" err="1" smtClean="0">
                          <a:latin typeface="Arial"/>
                        </a:rPr>
                        <a:t>соц.науки</a:t>
                      </a:r>
                      <a:r>
                        <a:rPr lang="uk-UA" sz="1800" b="0" strike="noStrike" spc="-1" dirty="0" smtClean="0">
                          <a:latin typeface="Arial"/>
                        </a:rPr>
                        <a:t>, журналістика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smtClean="0">
                          <a:latin typeface="Arial"/>
                        </a:rPr>
                        <a:t>-- з 8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smtClean="0">
                          <a:latin typeface="Arial"/>
                        </a:rPr>
                        <a:t>Економічні перетворення, … , право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smtClean="0">
                          <a:latin typeface="Arial"/>
                        </a:rPr>
                        <a:t>-- з 9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err="1" smtClean="0">
                          <a:latin typeface="Arial"/>
                        </a:rPr>
                        <a:t>Гум.науки</a:t>
                      </a:r>
                      <a:r>
                        <a:rPr lang="uk-UA" sz="1800" b="0" strike="noStrike" spc="-1" dirty="0" smtClean="0">
                          <a:latin typeface="Arial"/>
                        </a:rPr>
                        <a:t> та мистецтво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smtClean="0">
                          <a:latin typeface="Arial"/>
                        </a:rPr>
                        <a:t>7 з 10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uk-UA" sz="1800" b="1" strike="noStrike" spc="-1" dirty="0" smtClean="0">
                          <a:latin typeface="Arial"/>
                        </a:rPr>
                        <a:t>Загалом виграли:</a:t>
                      </a:r>
                      <a:endParaRPr lang="en-US" sz="1800" b="1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dirty="0" smtClean="0">
                          <a:latin typeface="Arial"/>
                        </a:rPr>
                        <a:t>20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6" name="Овал 5"/>
          <p:cNvSpPr/>
          <p:nvPr/>
        </p:nvSpPr>
        <p:spPr>
          <a:xfrm>
            <a:off x="6107064" y="6258578"/>
            <a:ext cx="589156" cy="350886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/>
          <p:cNvSpPr/>
          <p:nvPr/>
        </p:nvSpPr>
        <p:spPr>
          <a:xfrm>
            <a:off x="5948300" y="5901264"/>
            <a:ext cx="855948" cy="3508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/>
          <p:cNvSpPr/>
          <p:nvPr/>
        </p:nvSpPr>
        <p:spPr>
          <a:xfrm>
            <a:off x="5948786" y="1894087"/>
            <a:ext cx="332563" cy="3508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/>
          <p:cNvSpPr/>
          <p:nvPr/>
        </p:nvSpPr>
        <p:spPr>
          <a:xfrm>
            <a:off x="6058654" y="2254127"/>
            <a:ext cx="332563" cy="3508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/>
          <p:cNvSpPr/>
          <p:nvPr/>
        </p:nvSpPr>
        <p:spPr>
          <a:xfrm>
            <a:off x="5046580" y="1894087"/>
            <a:ext cx="332563" cy="3508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5523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Num" idx="4294967295"/>
          </p:nvPr>
        </p:nvSpPr>
        <p:spPr>
          <a:xfrm>
            <a:off x="873828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62F7FD37-78AF-4A9A-90B3-23EF0F9FF570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22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187" name="TextBox 23"/>
          <p:cNvSpPr/>
          <p:nvPr/>
        </p:nvSpPr>
        <p:spPr>
          <a:xfrm>
            <a:off x="1803600" y="508680"/>
            <a:ext cx="1049688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uk-UA" sz="2000" b="1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2024 </a:t>
            </a:r>
            <a:r>
              <a:rPr lang="uk-UA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р.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90" name="TextBox 26"/>
          <p:cNvSpPr/>
          <p:nvPr/>
        </p:nvSpPr>
        <p:spPr>
          <a:xfrm>
            <a:off x="6372200" y="875735"/>
            <a:ext cx="1049688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uk-UA" sz="2000" b="1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2025 </a:t>
            </a:r>
            <a:r>
              <a:rPr lang="uk-UA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р.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6" name="Прямая соединительная линия 16"/>
          <p:cNvSpPr/>
          <p:nvPr/>
        </p:nvSpPr>
        <p:spPr>
          <a:xfrm flipV="1">
            <a:off x="4043435" y="1844824"/>
            <a:ext cx="816597" cy="2160240"/>
          </a:xfrm>
          <a:prstGeom prst="line">
            <a:avLst/>
          </a:prstGeom>
          <a:ln w="19050">
            <a:solidFill>
              <a:srgbClr val="4A7EB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Правая фигурная скобка 10"/>
          <p:cNvSpPr/>
          <p:nvPr/>
        </p:nvSpPr>
        <p:spPr>
          <a:xfrm>
            <a:off x="3995936" y="875735"/>
            <a:ext cx="359640" cy="2913305"/>
          </a:xfrm>
          <a:prstGeom prst="rightBrace">
            <a:avLst>
              <a:gd name="adj1" fmla="val 8333"/>
              <a:gd name="adj2" fmla="val 50000"/>
            </a:avLst>
          </a:prstGeom>
          <a:noFill/>
          <a:ln w="4445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8" name="Таблица 24"/>
          <p:cNvGraphicFramePr/>
          <p:nvPr>
            <p:extLst>
              <p:ext uri="{D42A27DB-BD31-4B8C-83A1-F6EECF244321}">
                <p14:modId xmlns:p14="http://schemas.microsoft.com/office/powerpoint/2010/main" val="3588265113"/>
              </p:ext>
            </p:extLst>
          </p:nvPr>
        </p:nvGraphicFramePr>
        <p:xfrm>
          <a:off x="4860032" y="1483608"/>
          <a:ext cx="3977280" cy="4754880"/>
        </p:xfrm>
        <a:graphic>
          <a:graphicData uri="http://schemas.openxmlformats.org/drawingml/2006/table">
            <a:tbl>
              <a:tblPr/>
              <a:tblGrid>
                <a:gridCol w="504056"/>
                <a:gridCol w="919024"/>
                <a:gridCol w="2554200"/>
              </a:tblGrid>
              <a:tr h="207360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23БФ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uk-UA" sz="1800" b="0" strike="noStrike" spc="-1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Булавін</a:t>
                      </a: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Л.А.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24БФ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</a:t>
                      </a:r>
                      <a:r>
                        <a:rPr lang="uk-UA" sz="1800" b="0" strike="noStrike" spc="-1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Мацуй</a:t>
                      </a: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Л.Ю.</a:t>
                      </a:r>
                      <a:endParaRPr lang="uk-UA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chemeClr val="bg1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24БФ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Неділько С.Г.</a:t>
                      </a:r>
                      <a:endParaRPr lang="uk-UA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chemeClr val="bg1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24БФ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</a:t>
                      </a:r>
                      <a:r>
                        <a:rPr lang="uk-UA" sz="1800" b="0" strike="noStrike" spc="-1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Гаврюшенко</a:t>
                      </a: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Д.А.</a:t>
                      </a:r>
                      <a:endParaRPr lang="uk-UA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24БФ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</a:t>
                      </a:r>
                      <a:r>
                        <a:rPr lang="uk-UA" sz="1800" b="0" strike="noStrike" spc="-1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Курилюк</a:t>
                      </a: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В.В.</a:t>
                      </a:r>
                      <a:endParaRPr lang="uk-UA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24БФ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Аушев В.Є.</a:t>
                      </a:r>
                      <a:endParaRPr lang="uk-UA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24БФ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 </a:t>
                      </a:r>
                      <a:r>
                        <a:rPr lang="uk-UA" sz="1800" b="0" strike="noStrike" spc="-1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Ліщук</a:t>
                      </a: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П.О.</a:t>
                      </a:r>
                      <a:endParaRPr lang="uk-UA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8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24БФ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 Яковенко О.С.</a:t>
                      </a:r>
                      <a:endParaRPr lang="uk-UA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9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25БФ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 </a:t>
                      </a:r>
                      <a:r>
                        <a:rPr lang="uk-UA" sz="1800" b="0" strike="noStrike" spc="-1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Горбар</a:t>
                      </a: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Е.В.</a:t>
                      </a:r>
                      <a:endParaRPr lang="uk-UA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10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25БФ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Грицай А.В.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11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25БФ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Козак Л.В.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12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25БФ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Лазаренко М.М.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13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25БФ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buNone/>
                      </a:pPr>
                      <a:r>
                        <a:rPr lang="uk-UA" sz="1800" b="0" strike="noStrike" spc="-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Науменко А.П.</a:t>
                      </a:r>
                      <a:endParaRPr lang="en-US" sz="1800" b="0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Таблица 24"/>
          <p:cNvGraphicFramePr/>
          <p:nvPr>
            <p:extLst>
              <p:ext uri="{D42A27DB-BD31-4B8C-83A1-F6EECF244321}">
                <p14:modId xmlns:p14="http://schemas.microsoft.com/office/powerpoint/2010/main" val="1517931321"/>
              </p:ext>
            </p:extLst>
          </p:nvPr>
        </p:nvGraphicFramePr>
        <p:xfrm>
          <a:off x="66156" y="907335"/>
          <a:ext cx="3977280" cy="5181600"/>
        </p:xfrm>
        <a:graphic>
          <a:graphicData uri="http://schemas.openxmlformats.org/drawingml/2006/table">
            <a:tbl>
              <a:tblPr/>
              <a:tblGrid>
                <a:gridCol w="396056"/>
                <a:gridCol w="1027024"/>
                <a:gridCol w="2554200"/>
              </a:tblGrid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1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Макаренко Олексій Володимирович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22БФ051-08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Лазаренко Максим Михайлович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3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22БФ051-02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Кондратенко Сергій Вікторович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4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22БФ051-09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 err="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Каденко</a:t>
                      </a:r>
                      <a:r>
                        <a:rPr lang="uk-UA" sz="11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 Ігор Миколайович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5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22БФ051-07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Науменко Антоніна Прокопіївна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6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22БФ051-03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Куліш Микола Полікарпович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7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22БФ051-11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Вовченко Людмила Леонтіївна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8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22БФ051-06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 err="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Горбар</a:t>
                      </a:r>
                      <a:r>
                        <a:rPr lang="uk-UA" sz="11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 Едуард Володимирович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9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22БФ051-10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 err="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Хижний</a:t>
                      </a:r>
                      <a:r>
                        <a:rPr lang="uk-UA" sz="11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 Юрій Анатолійович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10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22БФ051-04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 err="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Дмитрук</a:t>
                      </a:r>
                      <a:r>
                        <a:rPr lang="uk-UA" sz="11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 Ігор Миколайович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99CC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11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22БФ051-05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 err="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Коротченков</a:t>
                      </a:r>
                      <a:r>
                        <a:rPr lang="uk-UA" sz="11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 Олег Олександрович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12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 smtClean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23БФ051-01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1100" b="0" strike="noStrike" spc="-1" dirty="0" err="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Булавін</a:t>
                      </a:r>
                      <a:r>
                        <a:rPr lang="uk-UA" sz="11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 Леонід Анатолійович 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100" b="0" strike="noStrike" spc="-1" dirty="0" smtClean="0">
                          <a:latin typeface="Arial"/>
                        </a:rPr>
                        <a:t>13</a:t>
                      </a:r>
                      <a:endParaRPr lang="en-US" sz="11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US" sz="11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Мацуй</a:t>
                      </a:r>
                      <a:r>
                        <a:rPr lang="uk-U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Людмила Юріївна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100" b="0" strike="noStrike" spc="-1" dirty="0" smtClean="0">
                          <a:latin typeface="Arial"/>
                        </a:rPr>
                        <a:t>14</a:t>
                      </a:r>
                      <a:endParaRPr lang="en-US" sz="11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US" sz="11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Неділько Сергій Герасимович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100" b="0" strike="noStrike" spc="-1" dirty="0" smtClean="0">
                          <a:latin typeface="Arial"/>
                        </a:rPr>
                        <a:t>15</a:t>
                      </a:r>
                      <a:endParaRPr lang="en-US" sz="11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US" sz="11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Гаврюшенко</a:t>
                      </a:r>
                      <a:r>
                        <a:rPr lang="uk-U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Дмитро Анатолійович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100" b="0" strike="noStrike" spc="-1" dirty="0" smtClean="0">
                          <a:latin typeface="Arial"/>
                        </a:rPr>
                        <a:t>16</a:t>
                      </a:r>
                      <a:endParaRPr lang="en-US" sz="11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US" sz="11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Наконечна Олеся Іванівна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100" b="0" strike="noStrike" spc="-1" dirty="0" smtClean="0">
                          <a:latin typeface="Arial"/>
                        </a:rPr>
                        <a:t>17</a:t>
                      </a:r>
                      <a:endParaRPr lang="en-US" sz="11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US" sz="11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Оніщук Юрій Миколайович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1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US" sz="11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uk-U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100" b="0" strike="noStrike" spc="-1" dirty="0" smtClean="0">
                          <a:latin typeface="Arial"/>
                        </a:rPr>
                        <a:t>18</a:t>
                      </a:r>
                      <a:endParaRPr lang="en-US" sz="11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US" sz="11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Ліщук</a:t>
                      </a:r>
                      <a:r>
                        <a:rPr lang="uk-U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Павло </a:t>
                      </a:r>
                      <a:r>
                        <a:rPr lang="uk-UA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Олександрович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 (M)</a:t>
                      </a:r>
                      <a:endParaRPr lang="uk-U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8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100" b="0" strike="noStrike" spc="-1" dirty="0" smtClean="0">
                          <a:latin typeface="Arial"/>
                        </a:rPr>
                        <a:t>19</a:t>
                      </a:r>
                      <a:endParaRPr lang="en-US" sz="11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US" sz="1100" b="0" strike="noStrike" spc="-1" dirty="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uk-U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Яковенко Олена </a:t>
                      </a:r>
                      <a:r>
                        <a:rPr lang="uk-UA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Сергіївна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    (M)</a:t>
                      </a:r>
                      <a:endParaRPr lang="uk-U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20" name="Прямая соединительная линия 16"/>
          <p:cNvSpPr/>
          <p:nvPr/>
        </p:nvSpPr>
        <p:spPr>
          <a:xfrm flipV="1">
            <a:off x="4043437" y="4437111"/>
            <a:ext cx="816596" cy="1656183"/>
          </a:xfrm>
          <a:prstGeom prst="line">
            <a:avLst/>
          </a:prstGeom>
          <a:ln w="19050">
            <a:solidFill>
              <a:srgbClr val="4A7EB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" name="CustomShape 1"/>
          <p:cNvSpPr/>
          <p:nvPr/>
        </p:nvSpPr>
        <p:spPr>
          <a:xfrm>
            <a:off x="0" y="-27360"/>
            <a:ext cx="9143640" cy="43164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ФФ:  </a:t>
            </a:r>
            <a:r>
              <a:rPr lang="ru-RU" sz="24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загальний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фонд:  2023 – 24  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528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067E5476-6727-4CBA-9022-8DC37F04B62D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23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134" name="CustomShape 1"/>
          <p:cNvSpPr/>
          <p:nvPr/>
        </p:nvSpPr>
        <p:spPr>
          <a:xfrm>
            <a:off x="0" y="81000"/>
            <a:ext cx="9143640" cy="53928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Фінансування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НДР КНУТШ:  </a:t>
            </a:r>
            <a:r>
              <a:rPr lang="ru-RU" sz="2400" b="0" strike="noStrike" spc="-1" dirty="0" err="1" smtClean="0">
                <a:solidFill>
                  <a:srgbClr val="A50021"/>
                </a:solidFill>
                <a:latin typeface="Arial"/>
                <a:ea typeface="DejaVu Sans"/>
              </a:rPr>
              <a:t>спеціальний</a:t>
            </a: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 фонд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742950"/>
            <a:ext cx="8677275" cy="537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161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067E5476-6727-4CBA-9022-8DC37F04B62D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24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134" name="CustomShape 1"/>
          <p:cNvSpPr/>
          <p:nvPr/>
        </p:nvSpPr>
        <p:spPr>
          <a:xfrm>
            <a:off x="0" y="81000"/>
            <a:ext cx="9143640" cy="53928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Фінансування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НДР КНУТШ:  </a:t>
            </a:r>
            <a:r>
              <a:rPr lang="ru-RU" sz="2400" b="0" strike="noStrike" spc="-1" dirty="0" err="1" smtClean="0">
                <a:solidFill>
                  <a:srgbClr val="A50021"/>
                </a:solidFill>
                <a:latin typeface="Arial"/>
                <a:ea typeface="DejaVu Sans"/>
              </a:rPr>
              <a:t>спеціальний</a:t>
            </a: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 фонд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44294"/>
            <a:ext cx="8096448" cy="4417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154"/>
            <a:ext cx="8096448" cy="2411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Овал 7"/>
          <p:cNvSpPr/>
          <p:nvPr/>
        </p:nvSpPr>
        <p:spPr>
          <a:xfrm>
            <a:off x="2411760" y="3284984"/>
            <a:ext cx="589156" cy="3508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/>
          <p:cNvSpPr/>
          <p:nvPr/>
        </p:nvSpPr>
        <p:spPr>
          <a:xfrm>
            <a:off x="7878554" y="3299821"/>
            <a:ext cx="589156" cy="3508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/>
          <p:cNvSpPr/>
          <p:nvPr/>
        </p:nvSpPr>
        <p:spPr>
          <a:xfrm>
            <a:off x="2430016" y="3608177"/>
            <a:ext cx="589156" cy="3508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/>
          <p:cNvSpPr/>
          <p:nvPr/>
        </p:nvSpPr>
        <p:spPr>
          <a:xfrm>
            <a:off x="7878554" y="3601749"/>
            <a:ext cx="589156" cy="3508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608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0375436-D2AB-4F3D-9B78-42DE416C119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25</a:t>
            </a:fld>
            <a:endParaRPr lang="en-US" sz="2000" b="0" strike="noStrike" spc="-1">
              <a:latin typeface="Times New Roman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0"/>
            <a:ext cx="8658225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Овал 5"/>
          <p:cNvSpPr/>
          <p:nvPr/>
        </p:nvSpPr>
        <p:spPr>
          <a:xfrm>
            <a:off x="2411760" y="4725144"/>
            <a:ext cx="589156" cy="3508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/>
          <p:cNvSpPr/>
          <p:nvPr/>
        </p:nvSpPr>
        <p:spPr>
          <a:xfrm>
            <a:off x="2411760" y="1714917"/>
            <a:ext cx="589156" cy="3508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535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467544" y="1124744"/>
            <a:ext cx="8352928" cy="41044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067E5476-6727-4CBA-9022-8DC37F04B62D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26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134" name="CustomShape 1"/>
          <p:cNvSpPr/>
          <p:nvPr/>
        </p:nvSpPr>
        <p:spPr>
          <a:xfrm>
            <a:off x="0" y="81000"/>
            <a:ext cx="9143640" cy="53928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Фінансування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НДР КНУТШ:  </a:t>
            </a:r>
            <a:r>
              <a:rPr lang="ru-RU" sz="2400" b="0" strike="noStrike" spc="-1" dirty="0" err="1" smtClean="0">
                <a:solidFill>
                  <a:srgbClr val="A50021"/>
                </a:solidFill>
                <a:latin typeface="Arial"/>
                <a:ea typeface="DejaVu Sans"/>
              </a:rPr>
              <a:t>спеціальний</a:t>
            </a: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 фонд, </a:t>
            </a:r>
            <a:r>
              <a:rPr lang="ru-RU" sz="2400" b="0" strike="noStrike" spc="-1" dirty="0" err="1" smtClean="0">
                <a:solidFill>
                  <a:srgbClr val="A50021"/>
                </a:solidFill>
                <a:latin typeface="Arial"/>
                <a:ea typeface="DejaVu Sans"/>
              </a:rPr>
              <a:t>тис.грн</a:t>
            </a: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.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83568" y="1469683"/>
            <a:ext cx="75669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			 2020 </a:t>
            </a:r>
            <a:r>
              <a:rPr lang="ru-RU" dirty="0"/>
              <a:t>	</a:t>
            </a:r>
            <a:r>
              <a:rPr lang="ru-RU" dirty="0" smtClean="0"/>
              <a:t>   </a:t>
            </a:r>
            <a:r>
              <a:rPr lang="ru-RU" b="1" dirty="0" smtClean="0"/>
              <a:t>2021 </a:t>
            </a:r>
            <a:r>
              <a:rPr lang="ru-RU" dirty="0"/>
              <a:t>	</a:t>
            </a:r>
            <a:r>
              <a:rPr lang="ru-RU" dirty="0" smtClean="0"/>
              <a:t>  </a:t>
            </a:r>
            <a:r>
              <a:rPr lang="ru-RU" b="1" dirty="0" smtClean="0"/>
              <a:t>2022 </a:t>
            </a:r>
            <a:r>
              <a:rPr lang="ru-RU" dirty="0"/>
              <a:t>	</a:t>
            </a:r>
            <a:r>
              <a:rPr lang="ru-RU" dirty="0" smtClean="0"/>
              <a:t>   </a:t>
            </a:r>
            <a:r>
              <a:rPr lang="ru-RU" b="1" dirty="0" smtClean="0"/>
              <a:t>2023 </a:t>
            </a:r>
            <a:r>
              <a:rPr lang="ru-RU" dirty="0"/>
              <a:t>	</a:t>
            </a:r>
            <a:r>
              <a:rPr lang="ru-RU" dirty="0" smtClean="0"/>
              <a:t>   </a:t>
            </a:r>
            <a:r>
              <a:rPr lang="ru-RU" b="1" dirty="0" smtClean="0"/>
              <a:t>2024 </a:t>
            </a:r>
            <a:r>
              <a:rPr lang="ru-RU" dirty="0"/>
              <a:t>	</a:t>
            </a:r>
          </a:p>
          <a:p>
            <a:r>
              <a:rPr lang="ru-RU" dirty="0"/>
              <a:t>1. 	ННЦ «</a:t>
            </a:r>
            <a:r>
              <a:rPr lang="ru-RU" dirty="0" smtClean="0"/>
              <a:t>І</a:t>
            </a:r>
            <a:r>
              <a:rPr lang="uk-UA" dirty="0" smtClean="0"/>
              <a:t>БМ</a:t>
            </a:r>
            <a:r>
              <a:rPr lang="ru-RU" dirty="0" smtClean="0"/>
              <a:t>» </a:t>
            </a:r>
            <a:r>
              <a:rPr lang="ru-RU" dirty="0"/>
              <a:t>	4 </a:t>
            </a:r>
            <a:r>
              <a:rPr lang="ru-RU" dirty="0" smtClean="0"/>
              <a:t>975 </a:t>
            </a:r>
            <a:r>
              <a:rPr lang="ru-RU" dirty="0"/>
              <a:t>	</a:t>
            </a:r>
            <a:r>
              <a:rPr lang="ru-RU" dirty="0" smtClean="0"/>
              <a:t>  4 605 </a:t>
            </a:r>
            <a:r>
              <a:rPr lang="ru-RU" dirty="0"/>
              <a:t>	</a:t>
            </a:r>
            <a:r>
              <a:rPr lang="ru-RU" dirty="0" smtClean="0"/>
              <a:t>   242 </a:t>
            </a:r>
            <a:r>
              <a:rPr lang="ru-RU" dirty="0"/>
              <a:t>	</a:t>
            </a:r>
            <a:r>
              <a:rPr lang="ru-RU" dirty="0" smtClean="0"/>
              <a:t>  3 078 </a:t>
            </a:r>
            <a:r>
              <a:rPr lang="ru-RU" dirty="0"/>
              <a:t>	</a:t>
            </a:r>
            <a:r>
              <a:rPr lang="ru-RU" dirty="0" smtClean="0"/>
              <a:t>  6 989 </a:t>
            </a:r>
            <a:r>
              <a:rPr lang="ru-RU" dirty="0"/>
              <a:t>	</a:t>
            </a:r>
          </a:p>
          <a:p>
            <a:r>
              <a:rPr lang="ru-RU" dirty="0"/>
              <a:t>2. 	</a:t>
            </a:r>
            <a:r>
              <a:rPr lang="ru-RU" dirty="0" smtClean="0"/>
              <a:t>Геогр. </a:t>
            </a:r>
            <a:r>
              <a:rPr lang="ru-RU" dirty="0"/>
              <a:t>	</a:t>
            </a:r>
            <a:r>
              <a:rPr lang="ru-RU" dirty="0" smtClean="0"/>
              <a:t>	   453 </a:t>
            </a:r>
            <a:r>
              <a:rPr lang="ru-RU" dirty="0"/>
              <a:t>	</a:t>
            </a:r>
            <a:r>
              <a:rPr lang="ru-RU" dirty="0" smtClean="0"/>
              <a:t>  2 248 </a:t>
            </a:r>
            <a:r>
              <a:rPr lang="ru-RU" dirty="0"/>
              <a:t>	</a:t>
            </a:r>
            <a:r>
              <a:rPr lang="ru-RU" dirty="0" smtClean="0"/>
              <a:t>   127 </a:t>
            </a:r>
            <a:r>
              <a:rPr lang="ru-RU" dirty="0"/>
              <a:t>	</a:t>
            </a:r>
            <a:r>
              <a:rPr lang="ru-RU" dirty="0" smtClean="0"/>
              <a:t>  1 631 </a:t>
            </a:r>
            <a:r>
              <a:rPr lang="ru-RU" dirty="0"/>
              <a:t>	</a:t>
            </a:r>
            <a:r>
              <a:rPr lang="ru-RU" dirty="0" smtClean="0"/>
              <a:t>  2 010 </a:t>
            </a:r>
            <a:r>
              <a:rPr lang="ru-RU" dirty="0"/>
              <a:t>	</a:t>
            </a:r>
          </a:p>
          <a:p>
            <a:r>
              <a:rPr lang="ru-RU" dirty="0"/>
              <a:t>3. 	ННІ «</a:t>
            </a:r>
            <a:r>
              <a:rPr lang="ru-RU" dirty="0" smtClean="0"/>
              <a:t>ІГ» </a:t>
            </a:r>
            <a:r>
              <a:rPr lang="ru-RU" dirty="0"/>
              <a:t>	1 </a:t>
            </a:r>
            <a:r>
              <a:rPr lang="ru-RU" dirty="0" smtClean="0"/>
              <a:t>084 </a:t>
            </a:r>
            <a:r>
              <a:rPr lang="ru-RU" dirty="0"/>
              <a:t>	</a:t>
            </a:r>
            <a:r>
              <a:rPr lang="ru-RU" dirty="0" smtClean="0"/>
              <a:t>  2 427 </a:t>
            </a:r>
            <a:r>
              <a:rPr lang="ru-RU" dirty="0"/>
              <a:t>	</a:t>
            </a:r>
            <a:r>
              <a:rPr lang="ru-RU" dirty="0" smtClean="0"/>
              <a:t>   197 </a:t>
            </a:r>
            <a:r>
              <a:rPr lang="ru-RU" dirty="0"/>
              <a:t>	</a:t>
            </a:r>
            <a:r>
              <a:rPr lang="ru-RU" dirty="0" smtClean="0"/>
              <a:t>    756</a:t>
            </a:r>
            <a:r>
              <a:rPr lang="ru-RU" dirty="0"/>
              <a:t>	</a:t>
            </a:r>
            <a:r>
              <a:rPr lang="ru-RU" dirty="0" smtClean="0"/>
              <a:t>  5 359 </a:t>
            </a:r>
            <a:r>
              <a:rPr lang="ru-RU" dirty="0"/>
              <a:t>	</a:t>
            </a:r>
          </a:p>
          <a:p>
            <a:r>
              <a:rPr lang="ru-RU" dirty="0"/>
              <a:t>4. 	</a:t>
            </a:r>
            <a:r>
              <a:rPr lang="ru-RU" dirty="0" smtClean="0"/>
              <a:t>ФКНК </a:t>
            </a:r>
            <a:r>
              <a:rPr lang="ru-RU" dirty="0"/>
              <a:t>	</a:t>
            </a:r>
            <a:r>
              <a:rPr lang="ru-RU" dirty="0" smtClean="0"/>
              <a:t>	   343</a:t>
            </a:r>
            <a:r>
              <a:rPr lang="ru-RU" dirty="0"/>
              <a:t>	</a:t>
            </a:r>
            <a:r>
              <a:rPr lang="ru-RU" dirty="0" smtClean="0"/>
              <a:t>  2 388 </a:t>
            </a:r>
            <a:r>
              <a:rPr lang="ru-RU" dirty="0"/>
              <a:t>	</a:t>
            </a:r>
            <a:r>
              <a:rPr lang="ru-RU" dirty="0" smtClean="0"/>
              <a:t>     77 </a:t>
            </a:r>
            <a:r>
              <a:rPr lang="ru-RU" dirty="0"/>
              <a:t>	</a:t>
            </a:r>
            <a:r>
              <a:rPr lang="ru-RU" dirty="0" smtClean="0"/>
              <a:t>  2 324 </a:t>
            </a:r>
            <a:r>
              <a:rPr lang="ru-RU" dirty="0"/>
              <a:t>	21 </a:t>
            </a:r>
            <a:r>
              <a:rPr lang="ru-RU" dirty="0" smtClean="0"/>
              <a:t>634 </a:t>
            </a:r>
            <a:r>
              <a:rPr lang="ru-RU" dirty="0"/>
              <a:t>	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02927" y="2837835"/>
            <a:ext cx="78173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5. 	</a:t>
            </a:r>
            <a:r>
              <a:rPr lang="ru-RU" dirty="0" smtClean="0"/>
              <a:t>ММ </a:t>
            </a:r>
            <a:r>
              <a:rPr lang="ru-RU" dirty="0"/>
              <a:t>	</a:t>
            </a:r>
            <a:r>
              <a:rPr lang="ru-RU" dirty="0" smtClean="0"/>
              <a:t>	   688 </a:t>
            </a:r>
            <a:r>
              <a:rPr lang="ru-RU" dirty="0"/>
              <a:t>	</a:t>
            </a:r>
            <a:r>
              <a:rPr lang="ru-RU" dirty="0" smtClean="0"/>
              <a:t>  4 143 </a:t>
            </a:r>
            <a:r>
              <a:rPr lang="ru-RU" dirty="0"/>
              <a:t>	</a:t>
            </a:r>
            <a:r>
              <a:rPr lang="ru-RU" dirty="0" smtClean="0"/>
              <a:t>   252 </a:t>
            </a:r>
            <a:r>
              <a:rPr lang="ru-RU" dirty="0"/>
              <a:t>	</a:t>
            </a:r>
            <a:r>
              <a:rPr lang="ru-RU" dirty="0" smtClean="0"/>
              <a:t>  1 091 </a:t>
            </a:r>
            <a:r>
              <a:rPr lang="ru-RU" dirty="0"/>
              <a:t>	</a:t>
            </a:r>
            <a:r>
              <a:rPr lang="ru-RU" dirty="0" smtClean="0"/>
              <a:t>  1 680 </a:t>
            </a:r>
            <a:r>
              <a:rPr lang="ru-RU" dirty="0"/>
              <a:t>	</a:t>
            </a:r>
          </a:p>
          <a:p>
            <a:r>
              <a:rPr lang="ru-RU" dirty="0"/>
              <a:t>6. 	</a:t>
            </a:r>
            <a:r>
              <a:rPr lang="ru-RU" dirty="0" smtClean="0"/>
              <a:t>ФРЕКС </a:t>
            </a:r>
            <a:r>
              <a:rPr lang="ru-RU" dirty="0"/>
              <a:t>	</a:t>
            </a:r>
            <a:r>
              <a:rPr lang="ru-RU" dirty="0" smtClean="0"/>
              <a:t>	   110 </a:t>
            </a:r>
            <a:r>
              <a:rPr lang="ru-RU" dirty="0"/>
              <a:t>	</a:t>
            </a:r>
            <a:r>
              <a:rPr lang="ru-RU" dirty="0" smtClean="0"/>
              <a:t>  2 091 </a:t>
            </a:r>
            <a:r>
              <a:rPr lang="ru-RU" dirty="0"/>
              <a:t>	</a:t>
            </a:r>
            <a:r>
              <a:rPr lang="ru-RU" dirty="0" smtClean="0"/>
              <a:t>   240 </a:t>
            </a:r>
            <a:r>
              <a:rPr lang="ru-RU" dirty="0"/>
              <a:t>	</a:t>
            </a:r>
            <a:r>
              <a:rPr lang="ru-RU" dirty="0" smtClean="0"/>
              <a:t>    554 </a:t>
            </a:r>
            <a:r>
              <a:rPr lang="ru-RU" dirty="0"/>
              <a:t>	</a:t>
            </a:r>
            <a:r>
              <a:rPr lang="ru-RU" dirty="0" smtClean="0"/>
              <a:t>  2 110 </a:t>
            </a:r>
            <a:r>
              <a:rPr lang="ru-RU" dirty="0"/>
              <a:t>	</a:t>
            </a:r>
          </a:p>
          <a:p>
            <a:r>
              <a:rPr lang="ru-RU" dirty="0"/>
              <a:t>7. 	</a:t>
            </a:r>
            <a:r>
              <a:rPr lang="ru-RU" dirty="0" smtClean="0"/>
              <a:t>ФФ </a:t>
            </a:r>
            <a:r>
              <a:rPr lang="ru-RU" dirty="0"/>
              <a:t>	</a:t>
            </a:r>
            <a:r>
              <a:rPr lang="ru-RU" dirty="0" smtClean="0"/>
              <a:t>	5 901 </a:t>
            </a:r>
            <a:r>
              <a:rPr lang="ru-RU" dirty="0"/>
              <a:t>	20 </a:t>
            </a:r>
            <a:r>
              <a:rPr lang="ru-RU" dirty="0" smtClean="0"/>
              <a:t>616 </a:t>
            </a:r>
            <a:r>
              <a:rPr lang="ru-RU" dirty="0"/>
              <a:t>	2 </a:t>
            </a:r>
            <a:r>
              <a:rPr lang="ru-RU" dirty="0" smtClean="0"/>
              <a:t>283 </a:t>
            </a:r>
            <a:r>
              <a:rPr lang="ru-RU" dirty="0"/>
              <a:t>	13 </a:t>
            </a:r>
            <a:r>
              <a:rPr lang="ru-RU" dirty="0" smtClean="0"/>
              <a:t>899 </a:t>
            </a:r>
            <a:r>
              <a:rPr lang="ru-RU" dirty="0"/>
              <a:t>	21 </a:t>
            </a:r>
            <a:r>
              <a:rPr lang="ru-RU" dirty="0" smtClean="0"/>
              <a:t>505 </a:t>
            </a:r>
            <a:r>
              <a:rPr lang="ru-RU" dirty="0"/>
              <a:t>	</a:t>
            </a:r>
          </a:p>
          <a:p>
            <a:r>
              <a:rPr lang="ru-RU" dirty="0"/>
              <a:t>8. 	</a:t>
            </a:r>
            <a:r>
              <a:rPr lang="ru-RU" dirty="0" smtClean="0"/>
              <a:t>ХФ </a:t>
            </a:r>
            <a:r>
              <a:rPr lang="ru-RU" dirty="0"/>
              <a:t>	</a:t>
            </a:r>
            <a:r>
              <a:rPr lang="ru-RU" dirty="0" smtClean="0"/>
              <a:t>	3 627 </a:t>
            </a:r>
            <a:r>
              <a:rPr lang="ru-RU" dirty="0"/>
              <a:t>	</a:t>
            </a:r>
            <a:r>
              <a:rPr lang="ru-RU" dirty="0" smtClean="0"/>
              <a:t>  5 969 </a:t>
            </a:r>
            <a:r>
              <a:rPr lang="ru-RU" dirty="0"/>
              <a:t>	3 </a:t>
            </a:r>
            <a:r>
              <a:rPr lang="ru-RU" dirty="0" smtClean="0"/>
              <a:t>461 </a:t>
            </a:r>
            <a:r>
              <a:rPr lang="ru-RU" dirty="0"/>
              <a:t>	19 </a:t>
            </a:r>
            <a:r>
              <a:rPr lang="ru-RU" dirty="0" smtClean="0"/>
              <a:t>370 </a:t>
            </a:r>
            <a:r>
              <a:rPr lang="ru-RU" dirty="0"/>
              <a:t>	14 </a:t>
            </a:r>
            <a:r>
              <a:rPr lang="ru-RU" dirty="0" smtClean="0"/>
              <a:t>625 </a:t>
            </a:r>
            <a:r>
              <a:rPr lang="ru-RU" dirty="0"/>
              <a:t>	</a:t>
            </a:r>
          </a:p>
          <a:p>
            <a:r>
              <a:rPr lang="ru-RU" dirty="0"/>
              <a:t>9. 	</a:t>
            </a:r>
            <a:r>
              <a:rPr lang="ru-RU" dirty="0" smtClean="0"/>
              <a:t>ННІВТ </a:t>
            </a:r>
            <a:r>
              <a:rPr lang="ru-RU" dirty="0"/>
              <a:t>	</a:t>
            </a:r>
            <a:r>
              <a:rPr lang="ru-RU" dirty="0" smtClean="0"/>
              <a:t>	4 985 </a:t>
            </a:r>
            <a:r>
              <a:rPr lang="ru-RU" dirty="0"/>
              <a:t>	13 </a:t>
            </a:r>
            <a:r>
              <a:rPr lang="ru-RU" dirty="0" smtClean="0"/>
              <a:t>833 </a:t>
            </a:r>
            <a:r>
              <a:rPr lang="ru-RU" dirty="0"/>
              <a:t>	2 </a:t>
            </a:r>
            <a:r>
              <a:rPr lang="ru-RU" dirty="0" smtClean="0"/>
              <a:t>557 </a:t>
            </a:r>
            <a:r>
              <a:rPr lang="ru-RU" dirty="0"/>
              <a:t>	</a:t>
            </a:r>
            <a:r>
              <a:rPr lang="ru-RU" dirty="0" smtClean="0"/>
              <a:t>  2 082 </a:t>
            </a:r>
            <a:r>
              <a:rPr lang="ru-RU" dirty="0"/>
              <a:t>	</a:t>
            </a:r>
            <a:r>
              <a:rPr lang="ru-RU" dirty="0" smtClean="0"/>
              <a:t>  2 799 </a:t>
            </a:r>
            <a:r>
              <a:rPr lang="ru-RU" dirty="0"/>
              <a:t>	</a:t>
            </a:r>
          </a:p>
          <a:p>
            <a:r>
              <a:rPr lang="ru-RU" dirty="0"/>
              <a:t>10. 	</a:t>
            </a:r>
            <a:r>
              <a:rPr lang="ru-RU" dirty="0" smtClean="0"/>
              <a:t>АО </a:t>
            </a:r>
            <a:r>
              <a:rPr lang="ru-RU" dirty="0"/>
              <a:t>	</a:t>
            </a:r>
            <a:r>
              <a:rPr lang="ru-RU" dirty="0" smtClean="0"/>
              <a:t>	   234 </a:t>
            </a:r>
            <a:r>
              <a:rPr lang="ru-RU" dirty="0"/>
              <a:t>	</a:t>
            </a:r>
            <a:r>
              <a:rPr lang="ru-RU" dirty="0" smtClean="0"/>
              <a:t>  1 114 </a:t>
            </a:r>
            <a:r>
              <a:rPr lang="ru-RU" dirty="0"/>
              <a:t>	</a:t>
            </a:r>
            <a:r>
              <a:rPr lang="ru-RU" dirty="0" smtClean="0"/>
              <a:t>    - -	     928 </a:t>
            </a:r>
            <a:r>
              <a:rPr lang="ru-RU" dirty="0"/>
              <a:t>	</a:t>
            </a:r>
            <a:r>
              <a:rPr lang="ru-RU" dirty="0" smtClean="0"/>
              <a:t>  1 641 </a:t>
            </a:r>
            <a:r>
              <a:rPr lang="ru-RU" dirty="0"/>
              <a:t>	</a:t>
            </a:r>
          </a:p>
          <a:p>
            <a:r>
              <a:rPr lang="ru-RU" dirty="0"/>
              <a:t>11. 	</a:t>
            </a:r>
            <a:r>
              <a:rPr lang="ru-RU" dirty="0" smtClean="0"/>
              <a:t>ФІТ </a:t>
            </a:r>
            <a:r>
              <a:rPr lang="ru-RU" dirty="0"/>
              <a:t>	</a:t>
            </a:r>
            <a:r>
              <a:rPr lang="ru-RU" dirty="0" smtClean="0"/>
              <a:t>	     30 </a:t>
            </a:r>
            <a:r>
              <a:rPr lang="ru-RU" dirty="0"/>
              <a:t>	</a:t>
            </a:r>
            <a:r>
              <a:rPr lang="ru-RU" dirty="0" smtClean="0"/>
              <a:t>    - -	    - - 	       - -	      - -</a:t>
            </a:r>
            <a:r>
              <a:rPr lang="ru-RU" dirty="0"/>
              <a:t>	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453844" y="2621811"/>
            <a:ext cx="2528856" cy="27077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309828" y="3428081"/>
            <a:ext cx="2694138" cy="53548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8148055" y="2372477"/>
            <a:ext cx="372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!</a:t>
            </a:r>
            <a:endParaRPr lang="ru-RU" sz="4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56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81000"/>
            <a:ext cx="9143640" cy="53928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Фінансування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uk-UA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НДР ФФ:    </a:t>
            </a:r>
            <a:r>
              <a:rPr lang="uk-UA" sz="2400" b="0" strike="noStrike" spc="-1" dirty="0" err="1" smtClean="0">
                <a:solidFill>
                  <a:srgbClr val="A50021"/>
                </a:solidFill>
                <a:latin typeface="Arial"/>
                <a:ea typeface="DejaVu Sans"/>
              </a:rPr>
              <a:t>спец.фонд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0375436-D2AB-4F3D-9B78-42DE416C119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27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9552" y="1850215"/>
            <a:ext cx="783127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 smtClean="0"/>
              <a:t>Показник</a:t>
            </a:r>
            <a:r>
              <a:rPr lang="ru-RU" sz="2000" dirty="0" smtClean="0"/>
              <a:t>: </a:t>
            </a:r>
          </a:p>
          <a:p>
            <a:r>
              <a:rPr lang="ru-RU" sz="2000" u="sng" dirty="0" err="1" smtClean="0"/>
              <a:t>кількість</a:t>
            </a:r>
            <a:r>
              <a:rPr lang="ru-RU" sz="2000" u="sng" dirty="0" smtClean="0"/>
              <a:t> </a:t>
            </a:r>
            <a:r>
              <a:rPr lang="ru-RU" sz="2000" u="sng" dirty="0" err="1"/>
              <a:t>надходжень</a:t>
            </a:r>
            <a:r>
              <a:rPr lang="ru-RU" sz="2000" u="sng" dirty="0"/>
              <a:t> до </a:t>
            </a:r>
            <a:r>
              <a:rPr lang="ru-RU" sz="2000" u="sng" dirty="0" err="1"/>
              <a:t>спеціального</a:t>
            </a:r>
            <a:r>
              <a:rPr lang="ru-RU" sz="2000" u="sng" dirty="0"/>
              <a:t> фонду </a:t>
            </a:r>
            <a:r>
              <a:rPr lang="ru-RU" sz="2000" u="sng" dirty="0" smtClean="0"/>
              <a:t>на </a:t>
            </a:r>
            <a:r>
              <a:rPr lang="ru-RU" sz="2000" u="sng" dirty="0"/>
              <a:t>одного </a:t>
            </a:r>
            <a:r>
              <a:rPr lang="ru-RU" sz="2000" u="sng" dirty="0" smtClean="0"/>
              <a:t>НПП.</a:t>
            </a:r>
          </a:p>
          <a:p>
            <a:endParaRPr lang="ru-RU" dirty="0"/>
          </a:p>
          <a:p>
            <a:r>
              <a:rPr lang="ru-RU" sz="2000" dirty="0" smtClean="0"/>
              <a:t>у </a:t>
            </a:r>
            <a:r>
              <a:rPr lang="ru-RU" sz="2000" dirty="0"/>
              <a:t>2024 </a:t>
            </a:r>
            <a:r>
              <a:rPr lang="ru-RU" sz="2000" dirty="0" err="1" smtClean="0"/>
              <a:t>році</a:t>
            </a:r>
            <a:r>
              <a:rPr lang="ru-RU" sz="2000" dirty="0" smtClean="0"/>
              <a:t>:</a:t>
            </a:r>
          </a:p>
          <a:p>
            <a:endParaRPr lang="ru-RU" sz="2000" dirty="0" smtClean="0"/>
          </a:p>
          <a:p>
            <a:r>
              <a:rPr lang="ru-RU" sz="2000" dirty="0"/>
              <a:t>	</a:t>
            </a:r>
            <a:r>
              <a:rPr lang="ru-RU" sz="2000" dirty="0" smtClean="0"/>
              <a:t>КНУ	48,25 </a:t>
            </a:r>
            <a:r>
              <a:rPr lang="ru-RU" sz="2000" dirty="0"/>
              <a:t>тис </a:t>
            </a:r>
            <a:r>
              <a:rPr lang="ru-RU" sz="2000" dirty="0" err="1" smtClean="0"/>
              <a:t>грн</a:t>
            </a:r>
            <a:r>
              <a:rPr lang="ru-RU" sz="2000" dirty="0" smtClean="0"/>
              <a:t> </a:t>
            </a:r>
          </a:p>
          <a:p>
            <a:endParaRPr lang="ru-RU" sz="2000" dirty="0" smtClean="0"/>
          </a:p>
          <a:p>
            <a:r>
              <a:rPr lang="ru-RU" sz="2000" dirty="0" smtClean="0"/>
              <a:t>	КНУ: </a:t>
            </a:r>
            <a:r>
              <a:rPr lang="ru-RU" sz="2000" dirty="0" err="1" smtClean="0"/>
              <a:t>природничі</a:t>
            </a:r>
            <a:r>
              <a:rPr lang="ru-RU" sz="2000" dirty="0" smtClean="0"/>
              <a:t> </a:t>
            </a:r>
            <a:r>
              <a:rPr lang="ru-RU" sz="2000" dirty="0" err="1" smtClean="0"/>
              <a:t>підрозділи</a:t>
            </a:r>
            <a:r>
              <a:rPr lang="ru-RU" sz="2000" dirty="0" smtClean="0"/>
              <a:t> 		104,13 </a:t>
            </a:r>
            <a:r>
              <a:rPr lang="ru-RU" sz="2000" dirty="0"/>
              <a:t>тис. </a:t>
            </a:r>
            <a:r>
              <a:rPr lang="ru-RU" sz="2000" dirty="0" err="1" smtClean="0"/>
              <a:t>грн</a:t>
            </a:r>
            <a:endParaRPr lang="ru-RU" sz="2000" dirty="0" smtClean="0"/>
          </a:p>
          <a:p>
            <a:r>
              <a:rPr lang="ru-RU" sz="2000" dirty="0" smtClean="0"/>
              <a:t>	КНУ: </a:t>
            </a:r>
            <a:r>
              <a:rPr lang="ru-RU" sz="2000" dirty="0" err="1" smtClean="0"/>
              <a:t>гумінітарні</a:t>
            </a:r>
            <a:r>
              <a:rPr lang="ru-RU" sz="2000" dirty="0" smtClean="0"/>
              <a:t> </a:t>
            </a:r>
            <a:r>
              <a:rPr lang="ru-RU" sz="2000" dirty="0" err="1" smtClean="0"/>
              <a:t>підрозділи</a:t>
            </a:r>
            <a:r>
              <a:rPr lang="ru-RU" sz="2000" dirty="0" smtClean="0"/>
              <a:t>		19,18 </a:t>
            </a:r>
            <a:r>
              <a:rPr lang="ru-RU" sz="2000" dirty="0"/>
              <a:t>тис. </a:t>
            </a:r>
            <a:r>
              <a:rPr lang="ru-RU" sz="2000" dirty="0" smtClean="0"/>
              <a:t>грн.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5334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81000"/>
            <a:ext cx="9143640" cy="53928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Фінансування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uk-UA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НДР ФФ:    </a:t>
            </a:r>
            <a:r>
              <a:rPr lang="uk-UA" sz="2400" b="0" strike="noStrike" spc="-1" dirty="0" err="1" smtClean="0">
                <a:solidFill>
                  <a:srgbClr val="A50021"/>
                </a:solidFill>
                <a:latin typeface="Arial"/>
                <a:ea typeface="DejaVu Sans"/>
              </a:rPr>
              <a:t>спец.фонд</a:t>
            </a:r>
            <a:r>
              <a:rPr lang="uk-UA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:    </a:t>
            </a:r>
            <a:r>
              <a:rPr lang="uk-UA" sz="2400" b="0" strike="noStrike" spc="-1" dirty="0" err="1" smtClean="0">
                <a:solidFill>
                  <a:srgbClr val="A50021"/>
                </a:solidFill>
                <a:latin typeface="Arial"/>
                <a:ea typeface="DejaVu Sans"/>
              </a:rPr>
              <a:t>нац.гранти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0375436-D2AB-4F3D-9B78-42DE416C119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28</a:t>
            </a:fld>
            <a:endParaRPr lang="en-US" sz="2000" b="0" strike="noStrike" spc="-1">
              <a:latin typeface="Times New Roman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83"/>
            <a:ext cx="7550319" cy="6839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Скругленный прямоугольник 5"/>
          <p:cNvSpPr/>
          <p:nvPr/>
        </p:nvSpPr>
        <p:spPr>
          <a:xfrm>
            <a:off x="2246477" y="4039194"/>
            <a:ext cx="5606103" cy="22378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8148055" y="3766363"/>
            <a:ext cx="372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!</a:t>
            </a:r>
            <a:endParaRPr lang="ru-RU" sz="4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1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81000"/>
            <a:ext cx="9143640" cy="53928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Фінансування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uk-UA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НДР ФФ:    </a:t>
            </a:r>
            <a:r>
              <a:rPr lang="uk-UA" sz="2400" b="0" strike="noStrike" spc="-1" dirty="0" err="1" smtClean="0">
                <a:solidFill>
                  <a:srgbClr val="A50021"/>
                </a:solidFill>
                <a:latin typeface="Arial"/>
                <a:ea typeface="DejaVu Sans"/>
              </a:rPr>
              <a:t>спец.фонд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0375436-D2AB-4F3D-9B78-42DE416C119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29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9756" y="908720"/>
            <a:ext cx="896412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24ДФ051-01 / «</a:t>
            </a:r>
            <a:r>
              <a:rPr lang="ru-RU" dirty="0" err="1"/>
              <a:t>Керований</a:t>
            </a:r>
            <a:r>
              <a:rPr lang="ru-RU" dirty="0"/>
              <a:t> транспорт </a:t>
            </a:r>
            <a:r>
              <a:rPr lang="ru-RU" dirty="0" err="1"/>
              <a:t>топологічних</a:t>
            </a:r>
            <a:r>
              <a:rPr lang="ru-RU" dirty="0"/>
              <a:t> </a:t>
            </a:r>
            <a:r>
              <a:rPr lang="ru-RU" dirty="0" err="1"/>
              <a:t>збуджень</a:t>
            </a:r>
            <a:r>
              <a:rPr lang="ru-RU" dirty="0"/>
              <a:t> в </a:t>
            </a:r>
            <a:r>
              <a:rPr lang="ru-RU" dirty="0" err="1"/>
              <a:t>атомарних</a:t>
            </a:r>
            <a:r>
              <a:rPr lang="ru-RU" dirty="0"/>
              <a:t> схемах для </a:t>
            </a:r>
            <a:r>
              <a:rPr lang="ru-RU" dirty="0" err="1"/>
              <a:t>квантових</a:t>
            </a:r>
            <a:r>
              <a:rPr lang="ru-RU" dirty="0"/>
              <a:t> </a:t>
            </a:r>
            <a:r>
              <a:rPr lang="ru-RU" dirty="0" err="1"/>
              <a:t>сенсорів</a:t>
            </a:r>
            <a:r>
              <a:rPr lang="ru-RU" dirty="0"/>
              <a:t> та </a:t>
            </a:r>
            <a:r>
              <a:rPr lang="ru-RU" dirty="0" err="1"/>
              <a:t>квантових</a:t>
            </a:r>
            <a:r>
              <a:rPr lang="ru-RU" dirty="0"/>
              <a:t> систем </a:t>
            </a:r>
            <a:r>
              <a:rPr lang="ru-RU" dirty="0" err="1"/>
              <a:t>обробки</a:t>
            </a:r>
            <a:r>
              <a:rPr lang="ru-RU" dirty="0"/>
              <a:t> </a:t>
            </a:r>
            <a:r>
              <a:rPr lang="ru-RU" dirty="0" err="1"/>
              <a:t>інформації</a:t>
            </a:r>
            <a:r>
              <a:rPr lang="ru-RU" dirty="0" smtClean="0"/>
              <a:t>», НФДУ, </a:t>
            </a:r>
            <a:r>
              <a:rPr lang="ru-RU" b="1" dirty="0" smtClean="0"/>
              <a:t>Приходько</a:t>
            </a:r>
            <a:r>
              <a:rPr lang="ru-RU" dirty="0" smtClean="0"/>
              <a:t> </a:t>
            </a:r>
            <a:r>
              <a:rPr lang="ru-RU" dirty="0" err="1"/>
              <a:t>Олена</a:t>
            </a:r>
            <a:r>
              <a:rPr lang="ru-RU" dirty="0"/>
              <a:t> </a:t>
            </a:r>
            <a:r>
              <a:rPr lang="ru-RU" dirty="0" err="1" smtClean="0"/>
              <a:t>Олександрівна</a:t>
            </a:r>
            <a:r>
              <a:rPr lang="ru-RU" dirty="0" smtClean="0"/>
              <a:t>, 1216,560,   2021</a:t>
            </a:r>
            <a:r>
              <a:rPr lang="ru-RU" dirty="0"/>
              <a:t>, 2022, 2024 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24ДП051-02 </a:t>
            </a:r>
            <a:r>
              <a:rPr lang="ru-RU" dirty="0"/>
              <a:t>/ «</a:t>
            </a:r>
            <a:r>
              <a:rPr lang="ru-RU" dirty="0" err="1"/>
              <a:t>Екологічно</a:t>
            </a:r>
            <a:r>
              <a:rPr lang="ru-RU" dirty="0"/>
              <a:t> </a:t>
            </a:r>
            <a:r>
              <a:rPr lang="ru-RU" dirty="0" err="1"/>
              <a:t>безпечні</a:t>
            </a:r>
            <a:r>
              <a:rPr lang="ru-RU" dirty="0"/>
              <a:t> </a:t>
            </a:r>
            <a:r>
              <a:rPr lang="ru-RU" dirty="0" err="1"/>
              <a:t>п’єзо</a:t>
            </a:r>
            <a:r>
              <a:rPr lang="ru-RU" dirty="0"/>
              <a:t>/</a:t>
            </a:r>
            <a:r>
              <a:rPr lang="ru-RU" dirty="0" err="1"/>
              <a:t>сегнетоелектричні</a:t>
            </a:r>
            <a:r>
              <a:rPr lang="ru-RU" dirty="0"/>
              <a:t> </a:t>
            </a:r>
            <a:r>
              <a:rPr lang="ru-RU" dirty="0" err="1"/>
              <a:t>гнучкі</a:t>
            </a:r>
            <a:r>
              <a:rPr lang="ru-RU" dirty="0"/>
              <a:t> </a:t>
            </a:r>
            <a:r>
              <a:rPr lang="ru-RU" dirty="0" err="1"/>
              <a:t>нанокомпозити</a:t>
            </a:r>
            <a:r>
              <a:rPr lang="ru-RU" dirty="0"/>
              <a:t> для </a:t>
            </a:r>
            <a:r>
              <a:rPr lang="ru-RU" dirty="0" err="1"/>
              <a:t>перетворення</a:t>
            </a:r>
            <a:r>
              <a:rPr lang="ru-RU" dirty="0"/>
              <a:t> </a:t>
            </a:r>
            <a:r>
              <a:rPr lang="ru-RU" dirty="0" err="1"/>
              <a:t>механічного</a:t>
            </a:r>
            <a:r>
              <a:rPr lang="ru-RU" dirty="0"/>
              <a:t> </a:t>
            </a:r>
            <a:r>
              <a:rPr lang="ru-RU" dirty="0" err="1"/>
              <a:t>навантаження</a:t>
            </a:r>
            <a:r>
              <a:rPr lang="ru-RU" dirty="0"/>
              <a:t> в </a:t>
            </a:r>
            <a:r>
              <a:rPr lang="ru-RU" dirty="0" err="1"/>
              <a:t>світлову</a:t>
            </a:r>
            <a:r>
              <a:rPr lang="ru-RU" dirty="0"/>
              <a:t> та </a:t>
            </a:r>
            <a:r>
              <a:rPr lang="ru-RU" dirty="0" err="1"/>
              <a:t>електричну</a:t>
            </a:r>
            <a:r>
              <a:rPr lang="ru-RU" dirty="0"/>
              <a:t> </a:t>
            </a:r>
            <a:r>
              <a:rPr lang="ru-RU" dirty="0" err="1"/>
              <a:t>енергію</a:t>
            </a:r>
            <a:r>
              <a:rPr lang="ru-RU" dirty="0" smtClean="0"/>
              <a:t>», НФДУ,  </a:t>
            </a:r>
            <a:r>
              <a:rPr lang="ru-RU" b="1" dirty="0" smtClean="0"/>
              <a:t>Лазаренко</a:t>
            </a:r>
            <a:r>
              <a:rPr lang="ru-RU" dirty="0" smtClean="0"/>
              <a:t> </a:t>
            </a:r>
            <a:r>
              <a:rPr lang="ru-RU" dirty="0"/>
              <a:t>Максим </a:t>
            </a:r>
            <a:r>
              <a:rPr lang="ru-RU" dirty="0" smtClean="0"/>
              <a:t>Михайлович,  2864,854,   2023-2024 </a:t>
            </a:r>
          </a:p>
          <a:p>
            <a:endParaRPr lang="ru-RU" dirty="0"/>
          </a:p>
          <a:p>
            <a:r>
              <a:rPr lang="ru-RU" dirty="0" smtClean="0"/>
              <a:t>24ДП051-03 </a:t>
            </a:r>
            <a:r>
              <a:rPr lang="ru-RU" dirty="0"/>
              <a:t>/ «</a:t>
            </a:r>
            <a:r>
              <a:rPr lang="ru-RU" dirty="0" err="1"/>
              <a:t>Підвищення</a:t>
            </a:r>
            <a:r>
              <a:rPr lang="ru-RU" dirty="0"/>
              <a:t> </a:t>
            </a:r>
            <a:r>
              <a:rPr lang="ru-RU" dirty="0" err="1"/>
              <a:t>якості</a:t>
            </a:r>
            <a:r>
              <a:rPr lang="ru-RU" dirty="0"/>
              <a:t> та </a:t>
            </a:r>
            <a:r>
              <a:rPr lang="ru-RU" dirty="0" err="1"/>
              <a:t>безпеки</a:t>
            </a:r>
            <a:r>
              <a:rPr lang="ru-RU" dirty="0"/>
              <a:t> при </a:t>
            </a:r>
            <a:r>
              <a:rPr lang="ru-RU" dirty="0" err="1"/>
              <a:t>проведенні</a:t>
            </a:r>
            <a:r>
              <a:rPr lang="ru-RU" dirty="0"/>
              <a:t> </a:t>
            </a:r>
            <a:r>
              <a:rPr lang="ru-RU" dirty="0" err="1"/>
              <a:t>променевої</a:t>
            </a:r>
            <a:r>
              <a:rPr lang="ru-RU" dirty="0"/>
              <a:t> </a:t>
            </a:r>
            <a:r>
              <a:rPr lang="ru-RU" dirty="0" err="1"/>
              <a:t>терапії</a:t>
            </a:r>
            <a:r>
              <a:rPr lang="ru-RU" dirty="0"/>
              <a:t> </a:t>
            </a:r>
            <a:r>
              <a:rPr lang="ru-RU" dirty="0" err="1"/>
              <a:t>онкологічних</a:t>
            </a:r>
            <a:r>
              <a:rPr lang="ru-RU" dirty="0"/>
              <a:t> </a:t>
            </a:r>
            <a:r>
              <a:rPr lang="ru-RU" dirty="0" err="1"/>
              <a:t>захворювань</a:t>
            </a:r>
            <a:r>
              <a:rPr lang="ru-RU" dirty="0"/>
              <a:t> і </a:t>
            </a:r>
            <a:r>
              <a:rPr lang="ru-RU" dirty="0" err="1"/>
              <a:t>рентгенодіагностики</a:t>
            </a:r>
            <a:r>
              <a:rPr lang="ru-RU" dirty="0" smtClean="0"/>
              <a:t>», НФДУ,  </a:t>
            </a:r>
            <a:r>
              <a:rPr lang="ru-RU" b="1" dirty="0" err="1" smtClean="0"/>
              <a:t>Безшийко</a:t>
            </a:r>
            <a:r>
              <a:rPr lang="ru-RU" dirty="0" smtClean="0"/>
              <a:t> </a:t>
            </a:r>
            <a:r>
              <a:rPr lang="ru-RU" dirty="0"/>
              <a:t>Олег </a:t>
            </a:r>
            <a:r>
              <a:rPr lang="ru-RU" dirty="0" err="1" smtClean="0"/>
              <a:t>Анатолійович</a:t>
            </a:r>
            <a:r>
              <a:rPr lang="ru-RU" dirty="0" smtClean="0"/>
              <a:t>,  3394,850,  2024-2025</a:t>
            </a:r>
            <a:r>
              <a:rPr lang="en-US" dirty="0" smtClean="0"/>
              <a:t> </a:t>
            </a:r>
            <a:r>
              <a:rPr lang="en-US" dirty="0"/>
              <a:t>	</a:t>
            </a:r>
          </a:p>
          <a:p>
            <a:endParaRPr lang="ru-RU" dirty="0" smtClean="0"/>
          </a:p>
          <a:p>
            <a:r>
              <a:rPr lang="ru-RU" dirty="0" smtClean="0"/>
              <a:t>24ДП051-06 </a:t>
            </a:r>
            <a:r>
              <a:rPr lang="ru-RU" dirty="0"/>
              <a:t>/ «</a:t>
            </a:r>
            <a:r>
              <a:rPr lang="ru-RU" dirty="0" err="1"/>
              <a:t>Розробка</a:t>
            </a:r>
            <a:r>
              <a:rPr lang="ru-RU" dirty="0"/>
              <a:t> та синтез </a:t>
            </a:r>
            <a:r>
              <a:rPr lang="ru-RU" dirty="0" err="1"/>
              <a:t>ударостійких</a:t>
            </a:r>
            <a:r>
              <a:rPr lang="ru-RU" dirty="0"/>
              <a:t> </a:t>
            </a:r>
            <a:r>
              <a:rPr lang="ru-RU" dirty="0" err="1"/>
              <a:t>бронекерамік</a:t>
            </a:r>
            <a:r>
              <a:rPr lang="ru-RU" dirty="0"/>
              <a:t> для систем </a:t>
            </a:r>
            <a:r>
              <a:rPr lang="ru-RU" dirty="0" err="1"/>
              <a:t>захисту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вогнепальних</a:t>
            </a:r>
            <a:r>
              <a:rPr lang="ru-RU" dirty="0"/>
              <a:t> та </a:t>
            </a:r>
            <a:r>
              <a:rPr lang="ru-RU" dirty="0" err="1"/>
              <a:t>уламкових</a:t>
            </a:r>
            <a:r>
              <a:rPr lang="ru-RU" dirty="0"/>
              <a:t> </a:t>
            </a:r>
            <a:r>
              <a:rPr lang="ru-RU" dirty="0" err="1"/>
              <a:t>уражень</a:t>
            </a:r>
            <a:r>
              <a:rPr lang="ru-RU" dirty="0" smtClean="0"/>
              <a:t>», НФДУ, </a:t>
            </a:r>
            <a:r>
              <a:rPr lang="ru-RU" b="1" dirty="0" err="1" smtClean="0"/>
              <a:t>Курилюк</a:t>
            </a:r>
            <a:r>
              <a:rPr lang="ru-RU" dirty="0" smtClean="0"/>
              <a:t> </a:t>
            </a:r>
            <a:r>
              <a:rPr lang="ru-RU" dirty="0"/>
              <a:t>Василь </a:t>
            </a:r>
            <a:r>
              <a:rPr lang="ru-RU" dirty="0" err="1" smtClean="0"/>
              <a:t>Васильович</a:t>
            </a:r>
            <a:r>
              <a:rPr lang="ru-RU" dirty="0" smtClean="0"/>
              <a:t>,  1319,621,   2024-2025 </a:t>
            </a:r>
          </a:p>
          <a:p>
            <a:endParaRPr lang="en-US" dirty="0"/>
          </a:p>
          <a:p>
            <a:r>
              <a:rPr lang="en-US" dirty="0"/>
              <a:t>24</a:t>
            </a:r>
            <a:r>
              <a:rPr lang="ru-RU" dirty="0"/>
              <a:t>ДП051-07 / «</a:t>
            </a:r>
            <a:r>
              <a:rPr lang="ru-RU" dirty="0" err="1"/>
              <a:t>Наноструктурна</a:t>
            </a:r>
            <a:r>
              <a:rPr lang="ru-RU" dirty="0"/>
              <a:t> </a:t>
            </a:r>
            <a:r>
              <a:rPr lang="ru-RU" dirty="0" err="1"/>
              <a:t>модифікація</a:t>
            </a:r>
            <a:r>
              <a:rPr lang="ru-RU" dirty="0"/>
              <a:t> </a:t>
            </a:r>
            <a:r>
              <a:rPr lang="ru-RU" dirty="0" err="1"/>
              <a:t>аплікаційних</a:t>
            </a:r>
            <a:r>
              <a:rPr lang="ru-RU" dirty="0"/>
              <a:t> </a:t>
            </a:r>
            <a:r>
              <a:rPr lang="ru-RU" dirty="0" err="1"/>
              <a:t>лікарських</a:t>
            </a:r>
            <a:r>
              <a:rPr lang="ru-RU" dirty="0"/>
              <a:t> </a:t>
            </a:r>
            <a:r>
              <a:rPr lang="ru-RU" dirty="0" err="1"/>
              <a:t>засобів</a:t>
            </a:r>
            <a:r>
              <a:rPr lang="ru-RU" dirty="0"/>
              <a:t> для </a:t>
            </a:r>
            <a:r>
              <a:rPr lang="ru-RU" dirty="0" err="1"/>
              <a:t>військово-медичних</a:t>
            </a:r>
            <a:r>
              <a:rPr lang="ru-RU" dirty="0"/>
              <a:t> </a:t>
            </a:r>
            <a:r>
              <a:rPr lang="ru-RU" dirty="0" err="1"/>
              <a:t>технологій</a:t>
            </a:r>
            <a:r>
              <a:rPr lang="ru-RU" dirty="0" smtClean="0"/>
              <a:t>», НФДУ, </a:t>
            </a:r>
            <a:r>
              <a:rPr lang="ru-RU" b="1" dirty="0" smtClean="0"/>
              <a:t>Дорошенко</a:t>
            </a:r>
            <a:r>
              <a:rPr lang="ru-RU" dirty="0" smtClean="0"/>
              <a:t> </a:t>
            </a:r>
            <a:r>
              <a:rPr lang="ru-RU" dirty="0" err="1"/>
              <a:t>Ірина</a:t>
            </a:r>
            <a:r>
              <a:rPr lang="ru-RU" dirty="0"/>
              <a:t> </a:t>
            </a:r>
            <a:r>
              <a:rPr lang="ru-RU" dirty="0" err="1" smtClean="0"/>
              <a:t>Юріївна</a:t>
            </a:r>
            <a:r>
              <a:rPr lang="ru-RU" dirty="0" smtClean="0"/>
              <a:t>, </a:t>
            </a:r>
            <a:endParaRPr lang="ru-RU" dirty="0"/>
          </a:p>
          <a:p>
            <a:r>
              <a:rPr lang="ru-RU" dirty="0" smtClean="0"/>
              <a:t>626,185,   2024-2025</a:t>
            </a:r>
            <a:r>
              <a:rPr lang="ru-RU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8012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0375436-D2AB-4F3D-9B78-42DE416C119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3</a:t>
            </a:fld>
            <a:endParaRPr lang="en-US" sz="2000" b="0" strike="noStrike" spc="-1">
              <a:latin typeface="Times New Roman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" y="415730"/>
            <a:ext cx="9036495" cy="597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Скругленный прямоугольник 3"/>
          <p:cNvSpPr/>
          <p:nvPr/>
        </p:nvSpPr>
        <p:spPr>
          <a:xfrm>
            <a:off x="107504" y="5819294"/>
            <a:ext cx="8928992" cy="4900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275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0375436-D2AB-4F3D-9B78-42DE416C119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30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2092" y="63798"/>
            <a:ext cx="896412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24ДФ051-08 </a:t>
            </a:r>
            <a:r>
              <a:rPr lang="ru-RU" dirty="0"/>
              <a:t>/ «</a:t>
            </a:r>
            <a:r>
              <a:rPr lang="ru-RU" dirty="0" err="1"/>
              <a:t>Генерація</a:t>
            </a:r>
            <a:r>
              <a:rPr lang="ru-RU" dirty="0"/>
              <a:t> та </a:t>
            </a:r>
            <a:r>
              <a:rPr lang="ru-RU" dirty="0" err="1"/>
              <a:t>рекомбінація</a:t>
            </a:r>
            <a:r>
              <a:rPr lang="ru-RU" dirty="0"/>
              <a:t> </a:t>
            </a:r>
            <a:r>
              <a:rPr lang="ru-RU" dirty="0" err="1"/>
              <a:t>нерівноважних</a:t>
            </a:r>
            <a:r>
              <a:rPr lang="ru-RU" dirty="0"/>
              <a:t> </a:t>
            </a:r>
            <a:r>
              <a:rPr lang="ru-RU" dirty="0" err="1"/>
              <a:t>носіїв</a:t>
            </a:r>
            <a:r>
              <a:rPr lang="ru-RU" dirty="0"/>
              <a:t> заряду в </a:t>
            </a:r>
            <a:r>
              <a:rPr lang="ru-RU" dirty="0" err="1"/>
              <a:t>сполуках</a:t>
            </a:r>
            <a:r>
              <a:rPr lang="ru-RU" dirty="0"/>
              <a:t> </a:t>
            </a:r>
            <a:r>
              <a:rPr lang="en-US" dirty="0" err="1"/>
              <a:t>GeSn</a:t>
            </a:r>
            <a:r>
              <a:rPr lang="en-US" dirty="0" smtClean="0"/>
              <a:t>»</a:t>
            </a:r>
            <a:r>
              <a:rPr lang="ru-RU" dirty="0" smtClean="0"/>
              <a:t>, НФДУ, </a:t>
            </a:r>
            <a:r>
              <a:rPr lang="ru-RU" b="1" dirty="0" smtClean="0"/>
              <a:t>Кондратенко</a:t>
            </a:r>
            <a:r>
              <a:rPr lang="ru-RU" dirty="0" smtClean="0"/>
              <a:t> </a:t>
            </a:r>
            <a:r>
              <a:rPr lang="ru-RU" dirty="0" err="1"/>
              <a:t>Сергій</a:t>
            </a:r>
            <a:r>
              <a:rPr lang="ru-RU" dirty="0"/>
              <a:t> </a:t>
            </a:r>
            <a:r>
              <a:rPr lang="ru-RU" dirty="0" err="1" smtClean="0"/>
              <a:t>Вікторович</a:t>
            </a:r>
            <a:r>
              <a:rPr lang="ru-RU" dirty="0" smtClean="0"/>
              <a:t>, 1632,700,  2024-2026</a:t>
            </a:r>
            <a:endParaRPr lang="ru-RU" dirty="0"/>
          </a:p>
          <a:p>
            <a:endParaRPr lang="en-US" dirty="0"/>
          </a:p>
          <a:p>
            <a:r>
              <a:rPr lang="en-US" dirty="0"/>
              <a:t>24</a:t>
            </a:r>
            <a:r>
              <a:rPr lang="ru-RU" dirty="0"/>
              <a:t>ДФ051-09 / «</a:t>
            </a:r>
            <a:r>
              <a:rPr lang="ru-RU" dirty="0" err="1"/>
              <a:t>Розробка</a:t>
            </a:r>
            <a:r>
              <a:rPr lang="ru-RU" dirty="0"/>
              <a:t> </a:t>
            </a:r>
            <a:r>
              <a:rPr lang="ru-RU" dirty="0" err="1"/>
              <a:t>принципів</a:t>
            </a:r>
            <a:r>
              <a:rPr lang="ru-RU" dirty="0"/>
              <a:t> </a:t>
            </a:r>
            <a:r>
              <a:rPr lang="ru-RU" dirty="0" err="1"/>
              <a:t>створення</a:t>
            </a:r>
            <a:r>
              <a:rPr lang="ru-RU" dirty="0"/>
              <a:t> та машинно-</a:t>
            </a:r>
            <a:r>
              <a:rPr lang="ru-RU" dirty="0" err="1"/>
              <a:t>орієнтованої</a:t>
            </a:r>
            <a:r>
              <a:rPr lang="ru-RU" dirty="0"/>
              <a:t> </a:t>
            </a:r>
            <a:r>
              <a:rPr lang="ru-RU" dirty="0" err="1"/>
              <a:t>харак</a:t>
            </a:r>
            <a:r>
              <a:rPr lang="ru-RU" dirty="0"/>
              <a:t>- </a:t>
            </a:r>
            <a:r>
              <a:rPr lang="ru-RU" dirty="0" err="1"/>
              <a:t>теризації</a:t>
            </a:r>
            <a:r>
              <a:rPr lang="ru-RU" dirty="0"/>
              <a:t> </a:t>
            </a:r>
            <a:r>
              <a:rPr lang="ru-RU" dirty="0" err="1"/>
              <a:t>поруватих</a:t>
            </a:r>
            <a:r>
              <a:rPr lang="ru-RU" dirty="0"/>
              <a:t> </a:t>
            </a:r>
            <a:r>
              <a:rPr lang="ru-RU" dirty="0" err="1"/>
              <a:t>кремнієвих</a:t>
            </a:r>
            <a:r>
              <a:rPr lang="ru-RU" dirty="0"/>
              <a:t> </a:t>
            </a:r>
            <a:r>
              <a:rPr lang="ru-RU" dirty="0" err="1"/>
              <a:t>наноструктур</a:t>
            </a:r>
            <a:r>
              <a:rPr lang="ru-RU" dirty="0"/>
              <a:t> з </a:t>
            </a:r>
            <a:r>
              <a:rPr lang="ru-RU" dirty="0" err="1"/>
              <a:t>оптимальними</a:t>
            </a:r>
            <a:r>
              <a:rPr lang="ru-RU" dirty="0"/>
              <a:t> </a:t>
            </a:r>
            <a:r>
              <a:rPr lang="ru-RU" dirty="0" err="1"/>
              <a:t>теплотранспортними</a:t>
            </a:r>
            <a:r>
              <a:rPr lang="ru-RU" dirty="0"/>
              <a:t> </a:t>
            </a:r>
            <a:r>
              <a:rPr lang="ru-RU" dirty="0" err="1"/>
              <a:t>властивостями</a:t>
            </a:r>
            <a:r>
              <a:rPr lang="ru-RU" dirty="0" smtClean="0"/>
              <a:t>», НФДУ, </a:t>
            </a:r>
            <a:r>
              <a:rPr lang="ru-RU" b="1" dirty="0" err="1" smtClean="0"/>
              <a:t>Ліщук</a:t>
            </a:r>
            <a:r>
              <a:rPr lang="ru-RU" dirty="0" smtClean="0"/>
              <a:t> </a:t>
            </a:r>
            <a:r>
              <a:rPr lang="ru-RU" dirty="0" err="1"/>
              <a:t>Павло</a:t>
            </a:r>
            <a:r>
              <a:rPr lang="ru-RU" dirty="0"/>
              <a:t> </a:t>
            </a:r>
            <a:r>
              <a:rPr lang="ru-RU" dirty="0" err="1" smtClean="0"/>
              <a:t>Олександрович</a:t>
            </a:r>
            <a:r>
              <a:rPr lang="ru-RU" dirty="0" smtClean="0"/>
              <a:t>, </a:t>
            </a:r>
            <a:endParaRPr lang="ru-RU" dirty="0"/>
          </a:p>
          <a:p>
            <a:r>
              <a:rPr lang="ru-RU" dirty="0" smtClean="0"/>
              <a:t>1161,494, 2024-2026</a:t>
            </a:r>
            <a:endParaRPr lang="ru-RU" dirty="0"/>
          </a:p>
          <a:p>
            <a:endParaRPr lang="en-US" dirty="0"/>
          </a:p>
          <a:p>
            <a:r>
              <a:rPr lang="en-US" dirty="0"/>
              <a:t>24</a:t>
            </a:r>
            <a:r>
              <a:rPr lang="ru-RU" dirty="0"/>
              <a:t>ДФ051-10 / «</a:t>
            </a:r>
            <a:r>
              <a:rPr lang="ru-RU" dirty="0" err="1"/>
              <a:t>Наукові</a:t>
            </a:r>
            <a:r>
              <a:rPr lang="ru-RU" dirty="0"/>
              <a:t> засади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перколяційних</a:t>
            </a:r>
            <a:r>
              <a:rPr lang="ru-RU" dirty="0"/>
              <a:t> </a:t>
            </a:r>
            <a:r>
              <a:rPr lang="ru-RU" dirty="0" err="1"/>
              <a:t>полімерних</a:t>
            </a:r>
            <a:r>
              <a:rPr lang="ru-RU" dirty="0"/>
              <a:t> </a:t>
            </a:r>
            <a:r>
              <a:rPr lang="ru-RU" dirty="0" err="1"/>
              <a:t>метаматеріалів</a:t>
            </a:r>
            <a:r>
              <a:rPr lang="ru-RU" dirty="0"/>
              <a:t> з </a:t>
            </a:r>
            <a:r>
              <a:rPr lang="ru-RU" dirty="0" err="1"/>
              <a:t>від’єднаними</a:t>
            </a:r>
            <a:r>
              <a:rPr lang="ru-RU" dirty="0"/>
              <a:t> </a:t>
            </a:r>
            <a:r>
              <a:rPr lang="ru-RU" dirty="0" err="1"/>
              <a:t>діелектричною</a:t>
            </a:r>
            <a:r>
              <a:rPr lang="ru-RU" dirty="0"/>
              <a:t> та </a:t>
            </a:r>
            <a:r>
              <a:rPr lang="ru-RU" dirty="0" err="1"/>
              <a:t>магнітною</a:t>
            </a:r>
            <a:r>
              <a:rPr lang="ru-RU" dirty="0"/>
              <a:t> </a:t>
            </a:r>
            <a:r>
              <a:rPr lang="ru-RU" dirty="0" err="1"/>
              <a:t>проникностями</a:t>
            </a:r>
            <a:r>
              <a:rPr lang="ru-RU" dirty="0" smtClean="0"/>
              <a:t>»,</a:t>
            </a:r>
            <a:endParaRPr lang="ru-RU" dirty="0"/>
          </a:p>
          <a:p>
            <a:r>
              <a:rPr lang="ru-RU" dirty="0" smtClean="0"/>
              <a:t>НФДУ, </a:t>
            </a:r>
            <a:r>
              <a:rPr lang="ru-RU" b="1" dirty="0" err="1" smtClean="0"/>
              <a:t>Мацуй</a:t>
            </a:r>
            <a:r>
              <a:rPr lang="ru-RU" dirty="0" smtClean="0"/>
              <a:t> </a:t>
            </a:r>
            <a:r>
              <a:rPr lang="ru-RU" dirty="0"/>
              <a:t>Людмила </a:t>
            </a:r>
            <a:r>
              <a:rPr lang="ru-RU" dirty="0" err="1" smtClean="0"/>
              <a:t>Юріївна</a:t>
            </a:r>
            <a:r>
              <a:rPr lang="ru-RU" dirty="0" smtClean="0"/>
              <a:t>, 1602,879,  2024-2026</a:t>
            </a:r>
            <a:endParaRPr lang="ru-RU" dirty="0"/>
          </a:p>
          <a:p>
            <a:endParaRPr lang="en-US" dirty="0"/>
          </a:p>
          <a:p>
            <a:r>
              <a:rPr lang="en-US" dirty="0"/>
              <a:t>24</a:t>
            </a:r>
            <a:r>
              <a:rPr lang="ru-RU" dirty="0"/>
              <a:t>ДФ051-11 / «</a:t>
            </a:r>
            <a:r>
              <a:rPr lang="ru-RU" dirty="0" err="1"/>
              <a:t>Малі</a:t>
            </a:r>
            <a:r>
              <a:rPr lang="ru-RU" dirty="0"/>
              <a:t> </a:t>
            </a:r>
            <a:r>
              <a:rPr lang="ru-RU" dirty="0" err="1"/>
              <a:t>стратосферні</a:t>
            </a:r>
            <a:r>
              <a:rPr lang="ru-RU" dirty="0"/>
              <a:t> </a:t>
            </a:r>
            <a:r>
              <a:rPr lang="ru-RU" dirty="0" err="1"/>
              <a:t>потепління</a:t>
            </a:r>
            <a:r>
              <a:rPr lang="ru-RU" dirty="0"/>
              <a:t>: </a:t>
            </a:r>
            <a:r>
              <a:rPr lang="ru-RU" dirty="0" err="1"/>
              <a:t>виникнення</a:t>
            </a:r>
            <a:r>
              <a:rPr lang="ru-RU" dirty="0"/>
              <a:t> </a:t>
            </a:r>
            <a:r>
              <a:rPr lang="ru-RU" dirty="0" err="1"/>
              <a:t>під</a:t>
            </a:r>
            <a:r>
              <a:rPr lang="ru-RU" dirty="0"/>
              <a:t> </a:t>
            </a:r>
            <a:r>
              <a:rPr lang="ru-RU" dirty="0" err="1"/>
              <a:t>дією</a:t>
            </a:r>
            <a:r>
              <a:rPr lang="ru-RU" dirty="0"/>
              <a:t> </a:t>
            </a:r>
            <a:r>
              <a:rPr lang="ru-RU" dirty="0" err="1"/>
              <a:t>планетарних</a:t>
            </a:r>
            <a:r>
              <a:rPr lang="ru-RU" dirty="0"/>
              <a:t> </a:t>
            </a:r>
            <a:r>
              <a:rPr lang="ru-RU" dirty="0" err="1"/>
              <a:t>хвиль</a:t>
            </a:r>
            <a:r>
              <a:rPr lang="ru-RU" dirty="0"/>
              <a:t> та </a:t>
            </a:r>
            <a:r>
              <a:rPr lang="ru-RU" dirty="0" err="1"/>
              <a:t>наслідки</a:t>
            </a:r>
            <a:r>
              <a:rPr lang="ru-RU" dirty="0"/>
              <a:t> в </a:t>
            </a:r>
            <a:r>
              <a:rPr lang="ru-RU" dirty="0" err="1"/>
              <a:t>атмосфері</a:t>
            </a:r>
            <a:r>
              <a:rPr lang="ru-RU" dirty="0"/>
              <a:t> над </a:t>
            </a:r>
            <a:r>
              <a:rPr lang="ru-RU" dirty="0" err="1"/>
              <a:t>Антарктикою</a:t>
            </a:r>
            <a:r>
              <a:rPr lang="ru-RU" dirty="0" smtClean="0"/>
              <a:t>», МОНУ, </a:t>
            </a:r>
            <a:r>
              <a:rPr lang="ru-RU" b="1" dirty="0" err="1" smtClean="0"/>
              <a:t>Грицай</a:t>
            </a:r>
            <a:r>
              <a:rPr lang="ru-RU" dirty="0" smtClean="0"/>
              <a:t> </a:t>
            </a:r>
            <a:r>
              <a:rPr lang="ru-RU" dirty="0" err="1"/>
              <a:t>Асен</a:t>
            </a:r>
            <a:r>
              <a:rPr lang="ru-RU" dirty="0"/>
              <a:t> </a:t>
            </a:r>
            <a:r>
              <a:rPr lang="ru-RU" dirty="0" err="1" smtClean="0"/>
              <a:t>Васильович</a:t>
            </a:r>
            <a:r>
              <a:rPr lang="ru-RU" dirty="0" smtClean="0"/>
              <a:t>,  250,000,  2024 </a:t>
            </a:r>
          </a:p>
          <a:p>
            <a:endParaRPr lang="ru-RU" dirty="0" smtClean="0"/>
          </a:p>
          <a:p>
            <a:r>
              <a:rPr lang="ru-RU" dirty="0" smtClean="0"/>
              <a:t>24ДФ051-04 </a:t>
            </a:r>
            <a:r>
              <a:rPr lang="ru-RU" dirty="0"/>
              <a:t>/ «</a:t>
            </a:r>
            <a:r>
              <a:rPr lang="ru-RU" dirty="0" err="1"/>
              <a:t>Застосування</a:t>
            </a:r>
            <a:r>
              <a:rPr lang="ru-RU" dirty="0"/>
              <a:t> </a:t>
            </a:r>
            <a:r>
              <a:rPr lang="ru-RU" dirty="0" err="1"/>
              <a:t>органічних</a:t>
            </a:r>
            <a:r>
              <a:rPr lang="ru-RU" dirty="0"/>
              <a:t> </a:t>
            </a:r>
            <a:r>
              <a:rPr lang="ru-RU" dirty="0" err="1"/>
              <a:t>довготривало-випромінюючих</a:t>
            </a:r>
            <a:r>
              <a:rPr lang="ru-RU" dirty="0"/>
              <a:t> </a:t>
            </a:r>
            <a:r>
              <a:rPr lang="ru-RU" dirty="0" err="1"/>
              <a:t>емітерів</a:t>
            </a:r>
            <a:r>
              <a:rPr lang="ru-RU" dirty="0"/>
              <a:t>, </a:t>
            </a:r>
            <a:r>
              <a:rPr lang="ru-RU" dirty="0" err="1"/>
              <a:t>здатних</a:t>
            </a:r>
            <a:r>
              <a:rPr lang="ru-RU" dirty="0"/>
              <a:t> до </a:t>
            </a:r>
            <a:r>
              <a:rPr lang="ru-RU" dirty="0" err="1"/>
              <a:t>твердотільного</a:t>
            </a:r>
            <a:r>
              <a:rPr lang="ru-RU" dirty="0"/>
              <a:t> </a:t>
            </a:r>
            <a:r>
              <a:rPr lang="ru-RU" dirty="0" err="1"/>
              <a:t>підсилення</a:t>
            </a:r>
            <a:r>
              <a:rPr lang="ru-RU" dirty="0"/>
              <a:t> </a:t>
            </a:r>
            <a:r>
              <a:rPr lang="ru-RU" dirty="0" err="1"/>
              <a:t>люмінесценції</a:t>
            </a:r>
            <a:r>
              <a:rPr lang="ru-RU" dirty="0"/>
              <a:t> для </a:t>
            </a:r>
            <a:r>
              <a:rPr lang="ru-RU" dirty="0" err="1"/>
              <a:t>детектування</a:t>
            </a:r>
            <a:r>
              <a:rPr lang="ru-RU" dirty="0"/>
              <a:t> </a:t>
            </a:r>
            <a:r>
              <a:rPr lang="ru-RU" dirty="0" err="1"/>
              <a:t>нітроароматичних</a:t>
            </a:r>
            <a:r>
              <a:rPr lang="ru-RU" dirty="0"/>
              <a:t> </a:t>
            </a:r>
            <a:r>
              <a:rPr lang="ru-RU" dirty="0" err="1"/>
              <a:t>вибухових</a:t>
            </a:r>
            <a:r>
              <a:rPr lang="ru-RU" dirty="0"/>
              <a:t> </a:t>
            </a:r>
            <a:r>
              <a:rPr lang="ru-RU" dirty="0" err="1"/>
              <a:t>речовин</a:t>
            </a:r>
            <a:r>
              <a:rPr lang="ru-RU" dirty="0" smtClean="0"/>
              <a:t>», МОНУ, </a:t>
            </a:r>
            <a:r>
              <a:rPr lang="ru-RU" b="1" dirty="0" err="1" smtClean="0"/>
              <a:t>Навозенко</a:t>
            </a:r>
            <a:r>
              <a:rPr lang="ru-RU" dirty="0" smtClean="0"/>
              <a:t> </a:t>
            </a:r>
            <a:r>
              <a:rPr lang="ru-RU" dirty="0" err="1"/>
              <a:t>Олександр</a:t>
            </a:r>
            <a:r>
              <a:rPr lang="ru-RU" dirty="0"/>
              <a:t> </a:t>
            </a:r>
            <a:r>
              <a:rPr lang="ru-RU" dirty="0" err="1" smtClean="0"/>
              <a:t>Миколайович</a:t>
            </a:r>
            <a:r>
              <a:rPr lang="ru-RU" dirty="0" smtClean="0"/>
              <a:t>,  196,245,  2024-2025</a:t>
            </a:r>
            <a:endParaRPr lang="ru-RU" dirty="0"/>
          </a:p>
          <a:p>
            <a:endParaRPr lang="ru-RU" dirty="0" smtClean="0"/>
          </a:p>
          <a:p>
            <a:r>
              <a:rPr lang="ru-RU" dirty="0" smtClean="0"/>
              <a:t>24ДФ051-05 </a:t>
            </a:r>
            <a:r>
              <a:rPr lang="ru-RU" dirty="0"/>
              <a:t>/ «</a:t>
            </a:r>
            <a:r>
              <a:rPr lang="ru-RU" dirty="0" err="1"/>
              <a:t>Розробка</a:t>
            </a:r>
            <a:r>
              <a:rPr lang="ru-RU" dirty="0"/>
              <a:t> нового </a:t>
            </a:r>
            <a:r>
              <a:rPr lang="ru-RU" dirty="0" err="1"/>
              <a:t>економічно</a:t>
            </a:r>
            <a:r>
              <a:rPr lang="ru-RU" dirty="0"/>
              <a:t> </a:t>
            </a:r>
            <a:r>
              <a:rPr lang="ru-RU" dirty="0" err="1"/>
              <a:t>ефективного</a:t>
            </a:r>
            <a:r>
              <a:rPr lang="ru-RU" dirty="0"/>
              <a:t> </a:t>
            </a:r>
            <a:r>
              <a:rPr lang="ru-RU" dirty="0" err="1"/>
              <a:t>оптичного</a:t>
            </a:r>
            <a:r>
              <a:rPr lang="ru-RU" dirty="0"/>
              <a:t> датчика для </a:t>
            </a:r>
            <a:r>
              <a:rPr lang="ru-RU" dirty="0" err="1"/>
              <a:t>моніторингу</a:t>
            </a:r>
            <a:r>
              <a:rPr lang="ru-RU" dirty="0"/>
              <a:t> </a:t>
            </a:r>
            <a:r>
              <a:rPr lang="ru-RU" dirty="0" err="1"/>
              <a:t>специфічних</a:t>
            </a:r>
            <a:r>
              <a:rPr lang="ru-RU" dirty="0"/>
              <a:t> </a:t>
            </a:r>
            <a:r>
              <a:rPr lang="ru-RU" dirty="0" err="1"/>
              <a:t>взаємодій</a:t>
            </a:r>
            <a:r>
              <a:rPr lang="ru-RU" dirty="0"/>
              <a:t> </a:t>
            </a:r>
            <a:r>
              <a:rPr lang="ru-RU" dirty="0" err="1"/>
              <a:t>біомолекул</a:t>
            </a:r>
            <a:r>
              <a:rPr lang="ru-RU" dirty="0"/>
              <a:t> без </a:t>
            </a:r>
            <a:r>
              <a:rPr lang="ru-RU" dirty="0" err="1"/>
              <a:t>міток</a:t>
            </a:r>
            <a:r>
              <a:rPr lang="ru-RU" dirty="0" smtClean="0"/>
              <a:t>», МОНУ, </a:t>
            </a:r>
            <a:r>
              <a:rPr lang="ru-RU" b="1" dirty="0" err="1" smtClean="0"/>
              <a:t>Шмельова</a:t>
            </a:r>
            <a:r>
              <a:rPr lang="ru-RU" dirty="0" smtClean="0"/>
              <a:t> </a:t>
            </a:r>
            <a:r>
              <a:rPr lang="ru-RU" dirty="0"/>
              <a:t>Людмила </a:t>
            </a:r>
            <a:r>
              <a:rPr lang="ru-RU" dirty="0" err="1" smtClean="0"/>
              <a:t>Володимирівна</a:t>
            </a:r>
            <a:r>
              <a:rPr lang="ru-RU" dirty="0" smtClean="0"/>
              <a:t>,  197,395,  2024-2025</a:t>
            </a:r>
            <a:r>
              <a:rPr lang="ru-RU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5724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81000"/>
            <a:ext cx="9143640" cy="53928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Фінансування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uk-UA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НДР ФФ:    </a:t>
            </a:r>
            <a:r>
              <a:rPr lang="uk-UA" sz="2400" b="0" strike="noStrike" spc="-1" dirty="0" err="1" smtClean="0">
                <a:solidFill>
                  <a:srgbClr val="A50021"/>
                </a:solidFill>
                <a:latin typeface="Arial"/>
                <a:ea typeface="DejaVu Sans"/>
              </a:rPr>
              <a:t>спец.фонд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0375436-D2AB-4F3D-9B78-42DE416C119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31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3752" y="2136339"/>
            <a:ext cx="90361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24ДП013-03Н / </a:t>
            </a:r>
            <a:endParaRPr lang="ru-RU" dirty="0" smtClean="0"/>
          </a:p>
          <a:p>
            <a:r>
              <a:rPr lang="ru-RU" dirty="0" smtClean="0"/>
              <a:t>«</a:t>
            </a:r>
            <a:r>
              <a:rPr lang="ru-RU" dirty="0" err="1"/>
              <a:t>Розбудова</a:t>
            </a:r>
            <a:r>
              <a:rPr lang="ru-RU" dirty="0"/>
              <a:t> </a:t>
            </a:r>
            <a:r>
              <a:rPr lang="ru-RU" dirty="0" err="1"/>
              <a:t>інноваційної</a:t>
            </a:r>
            <a:r>
              <a:rPr lang="ru-RU" dirty="0"/>
              <a:t> </a:t>
            </a:r>
            <a:r>
              <a:rPr lang="ru-RU" dirty="0" err="1"/>
              <a:t>екосистеми</a:t>
            </a:r>
            <a:r>
              <a:rPr lang="ru-RU" dirty="0"/>
              <a:t> КНУ для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передових</a:t>
            </a:r>
            <a:r>
              <a:rPr lang="ru-RU" dirty="0"/>
              <a:t> </a:t>
            </a:r>
            <a:r>
              <a:rPr lang="ru-RU" dirty="0" err="1"/>
              <a:t>оптичних</a:t>
            </a:r>
            <a:r>
              <a:rPr lang="ru-RU" dirty="0"/>
              <a:t> </a:t>
            </a:r>
            <a:r>
              <a:rPr lang="ru-RU" dirty="0" err="1"/>
              <a:t>матеріалів</a:t>
            </a:r>
            <a:r>
              <a:rPr lang="ru-RU" dirty="0"/>
              <a:t>»</a:t>
            </a:r>
          </a:p>
          <a:p>
            <a:r>
              <a:rPr lang="ru-RU" dirty="0" err="1"/>
              <a:t>Міністерства</a:t>
            </a:r>
            <a:r>
              <a:rPr lang="ru-RU" dirty="0"/>
              <a:t> </a:t>
            </a:r>
            <a:r>
              <a:rPr lang="ru-RU" dirty="0" err="1"/>
              <a:t>освіти</a:t>
            </a:r>
            <a:r>
              <a:rPr lang="ru-RU" dirty="0"/>
              <a:t> і науки </a:t>
            </a:r>
            <a:r>
              <a:rPr lang="ru-RU" dirty="0" err="1"/>
              <a:t>України</a:t>
            </a:r>
            <a:r>
              <a:rPr lang="ru-RU" dirty="0"/>
              <a:t> (Горизонт 2020) / </a:t>
            </a:r>
            <a:r>
              <a:rPr lang="ru-RU" dirty="0" err="1"/>
              <a:t>Міжфакультетська</a:t>
            </a:r>
            <a:r>
              <a:rPr lang="ru-RU" dirty="0"/>
              <a:t> тематика</a:t>
            </a:r>
          </a:p>
          <a:p>
            <a:r>
              <a:rPr lang="ru-RU" b="1" dirty="0" err="1"/>
              <a:t>Толстанова</a:t>
            </a:r>
            <a:r>
              <a:rPr lang="ru-RU" dirty="0"/>
              <a:t> Ганна </a:t>
            </a:r>
            <a:r>
              <a:rPr lang="ru-RU" dirty="0" err="1"/>
              <a:t>Миколаївна</a:t>
            </a:r>
            <a:endParaRPr lang="ru-RU" dirty="0"/>
          </a:p>
          <a:p>
            <a:r>
              <a:rPr lang="ru-RU" dirty="0"/>
              <a:t>2071,809</a:t>
            </a:r>
          </a:p>
          <a:p>
            <a:r>
              <a:rPr lang="ru-RU" dirty="0"/>
              <a:t>2024-2025</a:t>
            </a:r>
          </a:p>
        </p:txBody>
      </p:sp>
    </p:spTree>
    <p:extLst>
      <p:ext uri="{BB962C8B-B14F-4D97-AF65-F5344CB8AC3E}">
        <p14:creationId xmlns:p14="http://schemas.microsoft.com/office/powerpoint/2010/main" val="27531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0375436-D2AB-4F3D-9B78-42DE416C119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32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3700" y="260648"/>
            <a:ext cx="8928992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Грантова</a:t>
            </a:r>
            <a:r>
              <a:rPr lang="ru-RU" dirty="0"/>
              <a:t> угода №823922-</a:t>
            </a:r>
            <a:r>
              <a:rPr lang="en-US" dirty="0"/>
              <a:t>AMR-TB / «</a:t>
            </a:r>
            <a:r>
              <a:rPr lang="ru-RU" dirty="0" err="1"/>
              <a:t>Теоретичні</a:t>
            </a:r>
            <a:r>
              <a:rPr lang="ru-RU" dirty="0"/>
              <a:t> та </a:t>
            </a:r>
            <a:r>
              <a:rPr lang="ru-RU" dirty="0" err="1"/>
              <a:t>комп'ютерні</a:t>
            </a:r>
            <a:r>
              <a:rPr lang="ru-RU" dirty="0"/>
              <a:t> </a:t>
            </a:r>
            <a:r>
              <a:rPr lang="ru-RU" dirty="0" err="1"/>
              <a:t>дослідження</a:t>
            </a:r>
            <a:r>
              <a:rPr lang="ru-RU" dirty="0"/>
              <a:t> </a:t>
            </a:r>
            <a:r>
              <a:rPr lang="ru-RU" dirty="0" err="1"/>
              <a:t>антимікробної</a:t>
            </a:r>
            <a:r>
              <a:rPr lang="ru-RU" dirty="0"/>
              <a:t> </a:t>
            </a:r>
            <a:r>
              <a:rPr lang="ru-RU" dirty="0" err="1"/>
              <a:t>резистентності</a:t>
            </a:r>
            <a:r>
              <a:rPr lang="ru-RU" dirty="0"/>
              <a:t> </a:t>
            </a:r>
            <a:r>
              <a:rPr lang="ru-RU" dirty="0" err="1"/>
              <a:t>туберкульозу</a:t>
            </a:r>
            <a:r>
              <a:rPr lang="ru-RU" dirty="0"/>
              <a:t> </a:t>
            </a:r>
            <a:r>
              <a:rPr lang="ru-RU" dirty="0" err="1"/>
              <a:t>одержані</a:t>
            </a:r>
            <a:r>
              <a:rPr lang="ru-RU" dirty="0"/>
              <a:t> на </a:t>
            </a:r>
            <a:r>
              <a:rPr lang="ru-RU" dirty="0" err="1"/>
              <a:t>основі</a:t>
            </a:r>
            <a:r>
              <a:rPr lang="ru-RU" dirty="0"/>
              <a:t> </a:t>
            </a:r>
            <a:r>
              <a:rPr lang="ru-RU" dirty="0" err="1"/>
              <a:t>експериментальної</a:t>
            </a:r>
            <a:r>
              <a:rPr lang="ru-RU" dirty="0"/>
              <a:t> </a:t>
            </a:r>
            <a:r>
              <a:rPr lang="ru-RU" dirty="0" err="1"/>
              <a:t>бази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 </a:t>
            </a:r>
            <a:r>
              <a:rPr lang="ru-RU" dirty="0" err="1"/>
              <a:t>мікробактеріальних</a:t>
            </a:r>
            <a:r>
              <a:rPr lang="ru-RU" dirty="0"/>
              <a:t> </a:t>
            </a:r>
            <a:r>
              <a:rPr lang="ru-RU" dirty="0" err="1"/>
              <a:t>штамів</a:t>
            </a:r>
            <a:r>
              <a:rPr lang="ru-RU" dirty="0" smtClean="0"/>
              <a:t>», Горизонт 2020, </a:t>
            </a:r>
            <a:r>
              <a:rPr lang="ru-RU" b="1" dirty="0" err="1" smtClean="0"/>
              <a:t>Бардик</a:t>
            </a:r>
            <a:r>
              <a:rPr lang="ru-RU" dirty="0" smtClean="0"/>
              <a:t> </a:t>
            </a:r>
            <a:r>
              <a:rPr lang="ru-RU" dirty="0" err="1"/>
              <a:t>Віталій</a:t>
            </a:r>
            <a:r>
              <a:rPr lang="ru-RU" dirty="0"/>
              <a:t> </a:t>
            </a:r>
            <a:r>
              <a:rPr lang="ru-RU" dirty="0" err="1" smtClean="0"/>
              <a:t>Юрійович</a:t>
            </a:r>
            <a:r>
              <a:rPr lang="ru-RU" dirty="0" smtClean="0"/>
              <a:t>,  68</a:t>
            </a:r>
            <a:r>
              <a:rPr lang="ru-RU" dirty="0"/>
              <a:t>, </a:t>
            </a:r>
            <a:r>
              <a:rPr lang="ru-RU" dirty="0" smtClean="0"/>
              <a:t>665,  (</a:t>
            </a:r>
            <a:r>
              <a:rPr lang="ru-RU" dirty="0"/>
              <a:t>2019–2025</a:t>
            </a:r>
            <a:r>
              <a:rPr lang="ru-RU" dirty="0" smtClean="0"/>
              <a:t>)</a:t>
            </a:r>
          </a:p>
          <a:p>
            <a:endParaRPr lang="ru-RU" dirty="0"/>
          </a:p>
          <a:p>
            <a:r>
              <a:rPr lang="ru-RU" dirty="0"/>
              <a:t>Угода про </a:t>
            </a:r>
            <a:r>
              <a:rPr lang="ru-RU" dirty="0" err="1"/>
              <a:t>надання</a:t>
            </a:r>
            <a:r>
              <a:rPr lang="ru-RU" dirty="0"/>
              <a:t> гранту SPS G5853 / «</a:t>
            </a:r>
            <a:r>
              <a:rPr lang="ru-RU" dirty="0" err="1"/>
              <a:t>Інноваційні</a:t>
            </a:r>
            <a:r>
              <a:rPr lang="ru-RU" dirty="0"/>
              <a:t> </a:t>
            </a:r>
            <a:r>
              <a:rPr lang="ru-RU" dirty="0" err="1"/>
              <a:t>сонячні</a:t>
            </a:r>
            <a:r>
              <a:rPr lang="ru-RU" dirty="0"/>
              <a:t> </a:t>
            </a:r>
            <a:r>
              <a:rPr lang="ru-RU" dirty="0" err="1"/>
              <a:t>елементи</a:t>
            </a:r>
            <a:r>
              <a:rPr lang="ru-RU" dirty="0" smtClean="0"/>
              <a:t>», НАТО, </a:t>
            </a:r>
            <a:r>
              <a:rPr lang="ru-RU" b="1" dirty="0" smtClean="0"/>
              <a:t>Кондратенко</a:t>
            </a:r>
            <a:r>
              <a:rPr lang="ru-RU" dirty="0" smtClean="0"/>
              <a:t> </a:t>
            </a:r>
            <a:r>
              <a:rPr lang="ru-RU" dirty="0" err="1"/>
              <a:t>Сергій</a:t>
            </a:r>
            <a:r>
              <a:rPr lang="ru-RU" dirty="0"/>
              <a:t> </a:t>
            </a:r>
            <a:r>
              <a:rPr lang="ru-RU" dirty="0" err="1" smtClean="0"/>
              <a:t>Вікторович</a:t>
            </a:r>
            <a:r>
              <a:rPr lang="ru-RU" dirty="0" smtClean="0"/>
              <a:t>, 11,074,  (</a:t>
            </a:r>
            <a:r>
              <a:rPr lang="ru-RU" dirty="0"/>
              <a:t>2021–2025</a:t>
            </a:r>
            <a:r>
              <a:rPr lang="ru-RU" dirty="0" smtClean="0"/>
              <a:t>)</a:t>
            </a:r>
          </a:p>
          <a:p>
            <a:endParaRPr lang="ru-RU" dirty="0"/>
          </a:p>
          <a:p>
            <a:r>
              <a:rPr lang="ru-RU" dirty="0"/>
              <a:t>Угода про </a:t>
            </a:r>
            <a:r>
              <a:rPr lang="ru-RU" dirty="0" err="1"/>
              <a:t>надання</a:t>
            </a:r>
            <a:r>
              <a:rPr lang="ru-RU" dirty="0"/>
              <a:t> гранту </a:t>
            </a:r>
            <a:r>
              <a:rPr lang="en-US" dirty="0"/>
              <a:t>SPS G6197 / «</a:t>
            </a:r>
            <a:r>
              <a:rPr lang="ru-RU" dirty="0" err="1"/>
              <a:t>Перовскітні</a:t>
            </a:r>
            <a:r>
              <a:rPr lang="ru-RU" dirty="0"/>
              <a:t> </a:t>
            </a:r>
            <a:r>
              <a:rPr lang="ru-RU" dirty="0" err="1"/>
              <a:t>тонкоплівкові</a:t>
            </a:r>
            <a:r>
              <a:rPr lang="ru-RU" dirty="0"/>
              <a:t> </a:t>
            </a:r>
            <a:r>
              <a:rPr lang="ru-RU" dirty="0" err="1"/>
              <a:t>сонячні</a:t>
            </a:r>
            <a:r>
              <a:rPr lang="ru-RU" dirty="0"/>
              <a:t> </a:t>
            </a:r>
            <a:r>
              <a:rPr lang="ru-RU" dirty="0" err="1"/>
              <a:t>елементи</a:t>
            </a:r>
            <a:r>
              <a:rPr lang="ru-RU" dirty="0"/>
              <a:t> з </a:t>
            </a:r>
            <a:r>
              <a:rPr lang="ru-RU" dirty="0" err="1"/>
              <a:t>плазмонним</a:t>
            </a:r>
            <a:r>
              <a:rPr lang="ru-RU" dirty="0"/>
              <a:t> </a:t>
            </a:r>
            <a:r>
              <a:rPr lang="ru-RU" dirty="0" err="1"/>
              <a:t>підсиленням</a:t>
            </a:r>
            <a:r>
              <a:rPr lang="ru-RU" dirty="0" smtClean="0"/>
              <a:t>», НАТО,  </a:t>
            </a:r>
            <a:r>
              <a:rPr lang="ru-RU" b="1" dirty="0" err="1" smtClean="0"/>
              <a:t>Єщенко</a:t>
            </a:r>
            <a:r>
              <a:rPr lang="ru-RU" dirty="0" smtClean="0"/>
              <a:t> </a:t>
            </a:r>
            <a:r>
              <a:rPr lang="ru-RU" dirty="0"/>
              <a:t>Олег </a:t>
            </a:r>
            <a:r>
              <a:rPr lang="ru-RU" dirty="0" err="1" smtClean="0"/>
              <a:t>Анатолійович</a:t>
            </a:r>
            <a:r>
              <a:rPr lang="ru-RU" dirty="0" smtClean="0"/>
              <a:t>, 448,977,  (</a:t>
            </a:r>
            <a:r>
              <a:rPr lang="ru-RU" dirty="0"/>
              <a:t>2024-2027</a:t>
            </a:r>
            <a:r>
              <a:rPr lang="ru-RU" dirty="0" smtClean="0"/>
              <a:t>) </a:t>
            </a:r>
            <a:endParaRPr lang="ru-RU" dirty="0"/>
          </a:p>
          <a:p>
            <a:endParaRPr lang="en-US" dirty="0"/>
          </a:p>
          <a:p>
            <a:r>
              <a:rPr lang="ru-RU" dirty="0" err="1"/>
              <a:t>Проєктна</a:t>
            </a:r>
            <a:r>
              <a:rPr lang="ru-RU" dirty="0"/>
              <a:t> угода 7118 / «</a:t>
            </a:r>
            <a:r>
              <a:rPr lang="ru-RU" dirty="0" err="1"/>
              <a:t>Розширення</a:t>
            </a:r>
            <a:r>
              <a:rPr lang="ru-RU" dirty="0"/>
              <a:t> </a:t>
            </a:r>
            <a:r>
              <a:rPr lang="ru-RU" dirty="0" err="1"/>
              <a:t>сп</a:t>
            </a:r>
            <a:r>
              <a:rPr lang="en-US" dirty="0" err="1"/>
              <a:t>i</a:t>
            </a:r>
            <a:r>
              <a:rPr lang="ru-RU" dirty="0" err="1"/>
              <a:t>впрац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ru-RU" dirty="0"/>
              <a:t>з </a:t>
            </a:r>
            <a:r>
              <a:rPr lang="ru-RU" dirty="0" err="1"/>
              <a:t>досл</a:t>
            </a:r>
            <a:r>
              <a:rPr lang="en-US" dirty="0" err="1"/>
              <a:t>i</a:t>
            </a:r>
            <a:r>
              <a:rPr lang="ru-RU" dirty="0" err="1"/>
              <a:t>дницького</a:t>
            </a:r>
            <a:r>
              <a:rPr lang="ru-RU" dirty="0"/>
              <a:t> </a:t>
            </a:r>
            <a:r>
              <a:rPr lang="ru-RU" dirty="0" err="1"/>
              <a:t>програмного</a:t>
            </a:r>
            <a:r>
              <a:rPr lang="ru-RU" dirty="0"/>
              <a:t> </a:t>
            </a:r>
            <a:r>
              <a:rPr lang="ru-RU" dirty="0" err="1"/>
              <a:t>забезпечення</a:t>
            </a:r>
            <a:r>
              <a:rPr lang="ru-RU" dirty="0"/>
              <a:t> у </a:t>
            </a:r>
            <a:r>
              <a:rPr lang="ru-RU" dirty="0" err="1"/>
              <a:t>галуз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ru-RU" dirty="0"/>
              <a:t>ф</a:t>
            </a:r>
            <a:r>
              <a:rPr lang="en-US" dirty="0" err="1"/>
              <a:t>i</a:t>
            </a:r>
            <a:r>
              <a:rPr lang="ru-RU" dirty="0" err="1"/>
              <a:t>зики</a:t>
            </a:r>
            <a:r>
              <a:rPr lang="ru-RU" dirty="0"/>
              <a:t> </a:t>
            </a:r>
            <a:r>
              <a:rPr lang="ru-RU" dirty="0" err="1"/>
              <a:t>елементарних</a:t>
            </a:r>
            <a:r>
              <a:rPr lang="ru-RU" dirty="0"/>
              <a:t> </a:t>
            </a:r>
            <a:r>
              <a:rPr lang="ru-RU" dirty="0" err="1"/>
              <a:t>частинок</a:t>
            </a:r>
            <a:r>
              <a:rPr lang="ru-RU" dirty="0"/>
              <a:t> в </a:t>
            </a:r>
            <a:r>
              <a:rPr lang="ru-RU" dirty="0" err="1"/>
              <a:t>Україн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ru-RU" dirty="0" err="1"/>
              <a:t>Польщ</a:t>
            </a:r>
            <a:r>
              <a:rPr lang="en-US" dirty="0" err="1" smtClean="0"/>
              <a:t>i</a:t>
            </a:r>
            <a:r>
              <a:rPr lang="ru-RU" dirty="0" smtClean="0"/>
              <a:t>, УНТЦ </a:t>
            </a:r>
            <a:r>
              <a:rPr lang="ru-RU" dirty="0"/>
              <a:t>(</a:t>
            </a:r>
            <a:r>
              <a:rPr lang="en-US" dirty="0"/>
              <a:t>IMPRESS-U) </a:t>
            </a:r>
            <a:r>
              <a:rPr lang="ru-RU" dirty="0" smtClean="0"/>
              <a:t>, </a:t>
            </a:r>
            <a:r>
              <a:rPr lang="ru-RU" b="1" dirty="0" smtClean="0"/>
              <a:t>Гогота</a:t>
            </a:r>
            <a:r>
              <a:rPr lang="ru-RU" dirty="0" smtClean="0"/>
              <a:t> </a:t>
            </a:r>
            <a:r>
              <a:rPr lang="ru-RU" dirty="0"/>
              <a:t>Ольга </a:t>
            </a:r>
            <a:r>
              <a:rPr lang="ru-RU" dirty="0" err="1" smtClean="0"/>
              <a:t>Петрівна</a:t>
            </a:r>
            <a:r>
              <a:rPr lang="ru-RU" dirty="0" smtClean="0"/>
              <a:t>,  0,0 </a:t>
            </a:r>
            <a:r>
              <a:rPr lang="ru-RU" dirty="0"/>
              <a:t>(</a:t>
            </a:r>
            <a:r>
              <a:rPr lang="ru-RU" dirty="0" err="1"/>
              <a:t>накладні</a:t>
            </a:r>
            <a:r>
              <a:rPr lang="ru-RU" dirty="0"/>
              <a:t> </a:t>
            </a:r>
            <a:r>
              <a:rPr lang="ru-RU" dirty="0" err="1"/>
              <a:t>витрати</a:t>
            </a:r>
            <a:r>
              <a:rPr lang="ru-RU" dirty="0" smtClean="0"/>
              <a:t>), (</a:t>
            </a:r>
            <a:r>
              <a:rPr lang="ru-RU" dirty="0"/>
              <a:t>2024-2026</a:t>
            </a:r>
            <a:r>
              <a:rPr lang="ru-RU" dirty="0" smtClean="0"/>
              <a:t>)</a:t>
            </a:r>
          </a:p>
          <a:p>
            <a:endParaRPr lang="ru-RU" dirty="0"/>
          </a:p>
          <a:p>
            <a:r>
              <a:rPr lang="ru-RU" dirty="0" err="1"/>
              <a:t>Грантова</a:t>
            </a:r>
            <a:r>
              <a:rPr lang="ru-RU" dirty="0"/>
              <a:t> угода № 101131928 — </a:t>
            </a:r>
            <a:r>
              <a:rPr lang="en-US" dirty="0"/>
              <a:t>ACME / «</a:t>
            </a:r>
            <a:r>
              <a:rPr lang="ru-RU" dirty="0" err="1"/>
              <a:t>Європейський</a:t>
            </a:r>
            <a:r>
              <a:rPr lang="ru-RU" dirty="0"/>
              <a:t> центр </a:t>
            </a:r>
            <a:r>
              <a:rPr lang="ru-RU" dirty="0" err="1"/>
              <a:t>багатоканальних</a:t>
            </a:r>
            <a:r>
              <a:rPr lang="ru-RU" dirty="0"/>
              <a:t> </a:t>
            </a:r>
            <a:r>
              <a:rPr lang="ru-RU" dirty="0" err="1"/>
              <a:t>астрофізичних</a:t>
            </a:r>
            <a:r>
              <a:rPr lang="ru-RU" dirty="0"/>
              <a:t> </a:t>
            </a:r>
            <a:r>
              <a:rPr lang="ru-RU" dirty="0" err="1"/>
              <a:t>досліджень</a:t>
            </a:r>
            <a:r>
              <a:rPr lang="ru-RU" dirty="0" smtClean="0"/>
              <a:t>», Горизонт </a:t>
            </a:r>
            <a:r>
              <a:rPr lang="ru-RU" dirty="0" err="1" smtClean="0"/>
              <a:t>Європа</a:t>
            </a:r>
            <a:r>
              <a:rPr lang="ru-RU" dirty="0" smtClean="0"/>
              <a:t>, </a:t>
            </a:r>
            <a:r>
              <a:rPr lang="ru-RU" b="1" dirty="0" err="1" smtClean="0"/>
              <a:t>Задорожна</a:t>
            </a:r>
            <a:r>
              <a:rPr lang="ru-RU" dirty="0" smtClean="0"/>
              <a:t> </a:t>
            </a:r>
            <a:r>
              <a:rPr lang="ru-RU" dirty="0" err="1"/>
              <a:t>Лідія</a:t>
            </a:r>
            <a:r>
              <a:rPr lang="ru-RU" dirty="0"/>
              <a:t> </a:t>
            </a:r>
            <a:r>
              <a:rPr lang="ru-RU" dirty="0" err="1" smtClean="0"/>
              <a:t>Володимирівна</a:t>
            </a:r>
            <a:r>
              <a:rPr lang="ru-RU" dirty="0" smtClean="0"/>
              <a:t>,</a:t>
            </a:r>
            <a:endParaRPr lang="ru-RU" dirty="0"/>
          </a:p>
          <a:p>
            <a:r>
              <a:rPr lang="ru-RU" dirty="0" smtClean="0"/>
              <a:t>2737,725,  (</a:t>
            </a:r>
            <a:r>
              <a:rPr lang="ru-RU" dirty="0"/>
              <a:t>2024-2028)</a:t>
            </a:r>
          </a:p>
          <a:p>
            <a:endParaRPr lang="ru-RU" dirty="0" smtClean="0"/>
          </a:p>
          <a:p>
            <a:r>
              <a:rPr lang="ru-RU" dirty="0" err="1" smtClean="0"/>
              <a:t>Грантова</a:t>
            </a:r>
            <a:r>
              <a:rPr lang="ru-RU" dirty="0" smtClean="0"/>
              <a:t> </a:t>
            </a:r>
            <a:r>
              <a:rPr lang="ru-RU" dirty="0"/>
              <a:t>угода № 101173510 — </a:t>
            </a:r>
            <a:r>
              <a:rPr lang="en-US" dirty="0"/>
              <a:t>NURECAB / «</a:t>
            </a:r>
            <a:r>
              <a:rPr lang="ru-RU" dirty="0" err="1"/>
              <a:t>Розбудова</a:t>
            </a:r>
            <a:r>
              <a:rPr lang="ru-RU" dirty="0"/>
              <a:t> </a:t>
            </a:r>
            <a:r>
              <a:rPr lang="ru-RU" dirty="0" err="1"/>
              <a:t>потенціалу</a:t>
            </a:r>
            <a:r>
              <a:rPr lang="ru-RU" dirty="0"/>
              <a:t> </a:t>
            </a:r>
            <a:r>
              <a:rPr lang="ru-RU" dirty="0" err="1"/>
              <a:t>ядерних</a:t>
            </a:r>
            <a:r>
              <a:rPr lang="ru-RU" dirty="0"/>
              <a:t> </a:t>
            </a:r>
            <a:r>
              <a:rPr lang="ru-RU" dirty="0" err="1"/>
              <a:t>досліджень</a:t>
            </a:r>
            <a:r>
              <a:rPr lang="ru-RU" dirty="0"/>
              <a:t> та </a:t>
            </a:r>
            <a:r>
              <a:rPr lang="ru-RU" dirty="0" err="1"/>
              <a:t>освіти</a:t>
            </a:r>
            <a:r>
              <a:rPr lang="ru-RU" dirty="0"/>
              <a:t> ЄС-</a:t>
            </a:r>
            <a:r>
              <a:rPr lang="ru-RU" dirty="0" err="1"/>
              <a:t>Україна</a:t>
            </a:r>
            <a:r>
              <a:rPr lang="ru-RU" dirty="0" smtClean="0"/>
              <a:t>», Горизонт </a:t>
            </a:r>
            <a:r>
              <a:rPr lang="ru-RU" dirty="0" err="1"/>
              <a:t>Європа</a:t>
            </a:r>
            <a:r>
              <a:rPr lang="ru-RU" dirty="0"/>
              <a:t>, </a:t>
            </a:r>
            <a:r>
              <a:rPr lang="ru-RU" dirty="0" err="1" smtClean="0"/>
              <a:t>Євратом</a:t>
            </a:r>
            <a:r>
              <a:rPr lang="ru-RU" dirty="0" smtClean="0"/>
              <a:t>, </a:t>
            </a:r>
            <a:r>
              <a:rPr lang="ru-RU" b="1" dirty="0" smtClean="0"/>
              <a:t>Каденко</a:t>
            </a:r>
            <a:r>
              <a:rPr lang="ru-RU" dirty="0" smtClean="0"/>
              <a:t> </a:t>
            </a:r>
            <a:r>
              <a:rPr lang="ru-RU" dirty="0" err="1"/>
              <a:t>Ігор</a:t>
            </a:r>
            <a:r>
              <a:rPr lang="ru-RU" dirty="0"/>
              <a:t> </a:t>
            </a:r>
            <a:r>
              <a:rPr lang="ru-RU" dirty="0" err="1" smtClean="0"/>
              <a:t>Миколайович</a:t>
            </a:r>
            <a:r>
              <a:rPr lang="ru-RU" dirty="0" smtClean="0"/>
              <a:t>, 2501,757,  (</a:t>
            </a:r>
            <a:r>
              <a:rPr lang="ru-RU" dirty="0"/>
              <a:t>2024-2026)</a:t>
            </a:r>
          </a:p>
        </p:txBody>
      </p:sp>
    </p:spTree>
    <p:extLst>
      <p:ext uri="{BB962C8B-B14F-4D97-AF65-F5344CB8AC3E}">
        <p14:creationId xmlns:p14="http://schemas.microsoft.com/office/powerpoint/2010/main" val="160703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0" y="81000"/>
            <a:ext cx="9143640" cy="53928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ФФ: </a:t>
            </a:r>
            <a:r>
              <a:rPr lang="ru-RU" sz="2400" b="0" strike="noStrike" spc="-1" dirty="0" err="1" smtClean="0">
                <a:solidFill>
                  <a:srgbClr val="A50021"/>
                </a:solidFill>
                <a:latin typeface="Arial"/>
                <a:ea typeface="DejaVu Sans"/>
              </a:rPr>
              <a:t>охоронні</a:t>
            </a: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ru-RU" sz="2400" b="0" strike="noStrike" spc="-1" dirty="0" err="1" smtClean="0">
                <a:solidFill>
                  <a:srgbClr val="A50021"/>
                </a:solidFill>
                <a:latin typeface="Arial"/>
                <a:ea typeface="DejaVu Sans"/>
              </a:rPr>
              <a:t>документи</a:t>
            </a: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/заявки на ОП</a:t>
            </a:r>
            <a:r>
              <a:rPr lang="uk-UA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І</a:t>
            </a: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В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0375436-D2AB-4F3D-9B78-42DE416C119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33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2284941"/>
            <a:ext cx="914364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Свідоцтва</a:t>
            </a:r>
            <a:r>
              <a:rPr lang="ru-RU" dirty="0"/>
              <a:t> </a:t>
            </a:r>
            <a:r>
              <a:rPr lang="ru-RU" dirty="0" smtClean="0"/>
              <a:t>		</a:t>
            </a:r>
            <a:r>
              <a:rPr lang="ru-RU" dirty="0" err="1" smtClean="0"/>
              <a:t>Винаходи</a:t>
            </a:r>
            <a:r>
              <a:rPr lang="ru-RU" dirty="0" smtClean="0"/>
              <a:t> 		</a:t>
            </a:r>
            <a:r>
              <a:rPr lang="ru-RU" dirty="0" err="1" smtClean="0"/>
              <a:t>Корисні</a:t>
            </a:r>
            <a:r>
              <a:rPr lang="ru-RU" dirty="0" smtClean="0"/>
              <a:t> </a:t>
            </a:r>
            <a:r>
              <a:rPr lang="ru-RU" dirty="0" err="1" smtClean="0"/>
              <a:t>моделі</a:t>
            </a:r>
            <a:endParaRPr lang="ru-RU" dirty="0" smtClean="0"/>
          </a:p>
          <a:p>
            <a:r>
              <a:rPr lang="ru-RU" dirty="0"/>
              <a:t>(наук. твори, </a:t>
            </a:r>
            <a:endParaRPr lang="ru-RU" dirty="0" smtClean="0"/>
          </a:p>
          <a:p>
            <a:r>
              <a:rPr lang="ru-RU" dirty="0" smtClean="0"/>
              <a:t>комп</a:t>
            </a:r>
            <a:r>
              <a:rPr lang="ru-RU" dirty="0"/>
              <a:t>. </a:t>
            </a:r>
            <a:r>
              <a:rPr lang="ru-RU" dirty="0" err="1" smtClean="0"/>
              <a:t>програми</a:t>
            </a:r>
            <a:r>
              <a:rPr lang="ru-RU" dirty="0" smtClean="0"/>
              <a:t>…)</a:t>
            </a:r>
          </a:p>
          <a:p>
            <a:r>
              <a:rPr lang="uk-UA" dirty="0" smtClean="0"/>
              <a:t>---------------------------------------------------------------------------------------------------------------------</a:t>
            </a:r>
            <a:endParaRPr lang="ru-RU" dirty="0" smtClean="0"/>
          </a:p>
          <a:p>
            <a:r>
              <a:rPr lang="ru-RU" dirty="0" err="1"/>
              <a:t>отр</a:t>
            </a:r>
            <a:r>
              <a:rPr lang="ru-RU" dirty="0"/>
              <a:t>. </a:t>
            </a:r>
            <a:r>
              <a:rPr lang="ru-RU" dirty="0" smtClean="0"/>
              <a:t>    под.		</a:t>
            </a:r>
            <a:r>
              <a:rPr lang="ru-RU" dirty="0" err="1" smtClean="0"/>
              <a:t>отр</a:t>
            </a:r>
            <a:r>
              <a:rPr lang="ru-RU" dirty="0"/>
              <a:t>.     под</a:t>
            </a:r>
            <a:r>
              <a:rPr lang="ru-RU" dirty="0" smtClean="0"/>
              <a:t>.		</a:t>
            </a:r>
            <a:r>
              <a:rPr lang="ru-RU" dirty="0" err="1"/>
              <a:t>отр</a:t>
            </a:r>
            <a:r>
              <a:rPr lang="ru-RU" dirty="0"/>
              <a:t>.     </a:t>
            </a:r>
            <a:r>
              <a:rPr lang="ru-RU" dirty="0" smtClean="0"/>
              <a:t>		под</a:t>
            </a:r>
            <a:r>
              <a:rPr lang="ru-RU" dirty="0"/>
              <a:t>.</a:t>
            </a:r>
          </a:p>
          <a:p>
            <a:r>
              <a:rPr lang="uk-UA" dirty="0"/>
              <a:t>---------------------------------------------------------------------------------------------------------------------</a:t>
            </a:r>
            <a:endParaRPr lang="ru-RU" dirty="0"/>
          </a:p>
          <a:p>
            <a:endParaRPr lang="ru-RU" dirty="0" smtClean="0"/>
          </a:p>
          <a:p>
            <a:r>
              <a:rPr lang="ru-RU" dirty="0" smtClean="0"/>
              <a:t>2 	*		*	2		2 		6 </a:t>
            </a:r>
          </a:p>
          <a:p>
            <a:r>
              <a:rPr lang="ru-RU" dirty="0" err="1" smtClean="0"/>
              <a:t>спільно</a:t>
            </a:r>
            <a:r>
              <a:rPr lang="ru-RU" dirty="0" smtClean="0"/>
              <a:t> </a:t>
            </a:r>
            <a:r>
              <a:rPr lang="ru-RU" dirty="0"/>
              <a:t>з </a:t>
            </a:r>
            <a:r>
              <a:rPr lang="ru-RU" dirty="0" smtClean="0"/>
              <a:t>АО				1 </a:t>
            </a:r>
            <a:r>
              <a:rPr lang="ru-RU" dirty="0" err="1"/>
              <a:t>спільно</a:t>
            </a:r>
            <a:r>
              <a:rPr lang="ru-RU" dirty="0"/>
              <a:t> з </a:t>
            </a:r>
            <a:r>
              <a:rPr lang="ru-RU" dirty="0" smtClean="0"/>
              <a:t>ІВТ		3 </a:t>
            </a:r>
            <a:r>
              <a:rPr lang="ru-RU" dirty="0" err="1"/>
              <a:t>спільно</a:t>
            </a:r>
            <a:r>
              <a:rPr lang="ru-RU" dirty="0"/>
              <a:t> </a:t>
            </a:r>
            <a:r>
              <a:rPr lang="ru-RU" dirty="0" smtClean="0"/>
              <a:t>з ХФ</a:t>
            </a:r>
            <a:r>
              <a:rPr lang="ru-RU" dirty="0"/>
              <a:t>, </a:t>
            </a:r>
            <a:endParaRPr lang="ru-RU" dirty="0" smtClean="0"/>
          </a:p>
          <a:p>
            <a:r>
              <a:rPr lang="ru-RU" dirty="0" smtClean="0"/>
              <a:t>						</a:t>
            </a:r>
            <a:r>
              <a:rPr lang="ru-RU" dirty="0"/>
              <a:t>	</a:t>
            </a:r>
            <a:r>
              <a:rPr lang="ru-RU" dirty="0" smtClean="0"/>
              <a:t>1 </a:t>
            </a:r>
            <a:r>
              <a:rPr lang="ru-RU" dirty="0" err="1"/>
              <a:t>спільно</a:t>
            </a:r>
            <a:r>
              <a:rPr lang="ru-RU" dirty="0"/>
              <a:t> </a:t>
            </a:r>
            <a:r>
              <a:rPr lang="ru-RU" dirty="0" smtClean="0"/>
              <a:t>з </a:t>
            </a:r>
            <a:r>
              <a:rPr lang="ru-RU" dirty="0"/>
              <a:t>ФРЕКС і ХФ, </a:t>
            </a:r>
            <a:endParaRPr lang="ru-RU" dirty="0" smtClean="0"/>
          </a:p>
          <a:p>
            <a:r>
              <a:rPr lang="ru-RU" dirty="0" smtClean="0"/>
              <a:t>				</a:t>
            </a:r>
            <a:r>
              <a:rPr lang="ru-RU" dirty="0"/>
              <a:t>	</a:t>
            </a:r>
            <a:r>
              <a:rPr lang="ru-RU" dirty="0" smtClean="0"/>
              <a:t>	    1 </a:t>
            </a:r>
            <a:r>
              <a:rPr lang="ru-RU" dirty="0" err="1"/>
              <a:t>спільно</a:t>
            </a:r>
            <a:r>
              <a:rPr lang="ru-RU" dirty="0"/>
              <a:t> </a:t>
            </a:r>
            <a:r>
              <a:rPr lang="ru-RU" dirty="0" err="1"/>
              <a:t>із</a:t>
            </a:r>
            <a:r>
              <a:rPr lang="ru-RU" dirty="0"/>
              <a:t> ХФ, ФРЕКС та </a:t>
            </a:r>
            <a:r>
              <a:rPr lang="ru-RU" dirty="0" smtClean="0"/>
              <a:t>ІВТ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801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/>
          <p:nvPr/>
        </p:nvSpPr>
        <p:spPr>
          <a:xfrm>
            <a:off x="9527" y="2060848"/>
            <a:ext cx="9143640" cy="64836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800" b="0" strike="noStrike" spc="-1">
                <a:solidFill>
                  <a:srgbClr val="A50021"/>
                </a:solidFill>
                <a:latin typeface="Arial"/>
                <a:ea typeface="DejaVu Sans"/>
              </a:rPr>
              <a:t>Міжнародне співробітництво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30" name="PlaceHolder 1"/>
          <p:cNvSpPr>
            <a:spLocks noGrp="1"/>
          </p:cNvSpPr>
          <p:nvPr>
            <p:ph type="sldNum" idx="36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39341494-D6D6-4F05-BDD1-DCC4CC16F9B7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34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4" name="TextBox 2"/>
          <p:cNvSpPr/>
          <p:nvPr/>
        </p:nvSpPr>
        <p:spPr>
          <a:xfrm>
            <a:off x="-129" y="1052736"/>
            <a:ext cx="9143640" cy="52272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800" spc="-1" dirty="0" err="1">
                <a:solidFill>
                  <a:srgbClr val="A50021"/>
                </a:solidFill>
              </a:rPr>
              <a:t>Наукова</a:t>
            </a:r>
            <a:r>
              <a:rPr lang="ru-RU" sz="2800" spc="-1" dirty="0">
                <a:solidFill>
                  <a:srgbClr val="A50021"/>
                </a:solidFill>
              </a:rPr>
              <a:t> </a:t>
            </a:r>
            <a:r>
              <a:rPr lang="ru-RU" sz="2800" spc="-1" dirty="0" smtClean="0">
                <a:solidFill>
                  <a:srgbClr val="A50021"/>
                </a:solidFill>
              </a:rPr>
              <a:t>робота </a:t>
            </a:r>
            <a:r>
              <a:rPr lang="ru-RU" sz="2800" spc="-1" dirty="0" err="1" smtClean="0">
                <a:solidFill>
                  <a:srgbClr val="A50021"/>
                </a:solidFill>
              </a:rPr>
              <a:t>фізичного</a:t>
            </a:r>
            <a:r>
              <a:rPr lang="ru-RU" sz="2800" spc="-1" dirty="0" smtClean="0">
                <a:solidFill>
                  <a:srgbClr val="A50021"/>
                </a:solidFill>
              </a:rPr>
              <a:t> факультету у 2024 р.</a:t>
            </a:r>
            <a:endParaRPr lang="ru-RU" sz="2800" spc="-1" dirty="0">
              <a:solidFill>
                <a:srgbClr val="A5002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/>
          <p:nvPr/>
        </p:nvSpPr>
        <p:spPr>
          <a:xfrm>
            <a:off x="0" y="44640"/>
            <a:ext cx="9143640" cy="50436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A50021"/>
                </a:solidFill>
                <a:latin typeface="Arial"/>
                <a:ea typeface="DejaVu Sans"/>
              </a:rPr>
              <a:t>Міжнародне співробітництво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9526" y="1772816"/>
            <a:ext cx="9143640" cy="346589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286000">
              <a:lnSpc>
                <a:spcPct val="100000"/>
              </a:lnSpc>
              <a:buNone/>
            </a:pPr>
            <a:r>
              <a:rPr lang="ru-RU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2013 р. </a:t>
            </a:r>
            <a:r>
              <a:rPr lang="uk-U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–</a:t>
            </a:r>
            <a:r>
              <a:rPr lang="ru-RU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57 </a:t>
            </a:r>
            <a:r>
              <a:rPr lang="ru-RU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контактів</a:t>
            </a:r>
            <a:r>
              <a:rPr lang="ru-RU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;  25 </a:t>
            </a:r>
            <a:r>
              <a:rPr lang="ru-RU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країн</a:t>
            </a:r>
            <a:r>
              <a:rPr lang="ru-RU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2000" b="0" strike="noStrike" spc="-1" dirty="0">
              <a:latin typeface="Arial"/>
            </a:endParaRPr>
          </a:p>
          <a:p>
            <a:pPr marL="2286000">
              <a:lnSpc>
                <a:spcPct val="100000"/>
              </a:lnSpc>
              <a:buNone/>
            </a:pPr>
            <a:r>
              <a:rPr lang="ru-RU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2014 р.</a:t>
            </a:r>
            <a:r>
              <a:rPr lang="uk-U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–</a:t>
            </a:r>
            <a:r>
              <a:rPr lang="ru-RU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53 </a:t>
            </a:r>
            <a:r>
              <a:rPr lang="ru-RU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контакти</a:t>
            </a:r>
            <a:r>
              <a:rPr lang="ru-RU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23 </a:t>
            </a:r>
            <a:r>
              <a:rPr lang="ru-RU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країни</a:t>
            </a:r>
            <a:r>
              <a:rPr lang="ru-RU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  <a:p>
            <a:pPr marL="2286000">
              <a:lnSpc>
                <a:spcPct val="100000"/>
              </a:lnSpc>
              <a:buNone/>
            </a:pPr>
            <a:r>
              <a:rPr lang="uk-U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2015 р. – 53 контакти, 29 країн </a:t>
            </a:r>
            <a:endParaRPr lang="en-US" sz="2000" b="0" strike="noStrike" spc="-1" dirty="0">
              <a:latin typeface="Arial"/>
            </a:endParaRPr>
          </a:p>
          <a:p>
            <a:pPr marL="2286000">
              <a:lnSpc>
                <a:spcPct val="100000"/>
              </a:lnSpc>
              <a:buNone/>
            </a:pPr>
            <a:r>
              <a:rPr lang="uk-UA" sz="20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2018 </a:t>
            </a:r>
            <a:r>
              <a:rPr lang="uk-U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р. – 47 контактів, 19 країн</a:t>
            </a:r>
            <a:endParaRPr lang="en-US" sz="2000" b="0" strike="noStrike" spc="-1" dirty="0">
              <a:latin typeface="Arial"/>
            </a:endParaRPr>
          </a:p>
          <a:p>
            <a:pPr marL="2286000">
              <a:lnSpc>
                <a:spcPct val="100000"/>
              </a:lnSpc>
              <a:buNone/>
            </a:pPr>
            <a:r>
              <a:rPr lang="uk-U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201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9</a:t>
            </a:r>
            <a:r>
              <a:rPr lang="uk-U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р. –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50</a:t>
            </a:r>
            <a:r>
              <a:rPr lang="uk-U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контактів, 19 країн</a:t>
            </a:r>
            <a:endParaRPr lang="en-US" sz="2000" b="0" strike="noStrike" spc="-1" dirty="0">
              <a:latin typeface="Arial"/>
            </a:endParaRPr>
          </a:p>
          <a:p>
            <a:pPr marL="2286000">
              <a:lnSpc>
                <a:spcPct val="100000"/>
              </a:lnSpc>
              <a:buNone/>
            </a:pPr>
            <a:r>
              <a:rPr lang="uk-U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2020 р. – 42 контакти, 18 країн</a:t>
            </a:r>
            <a:endParaRPr lang="en-US" sz="2000" b="0" strike="noStrike" spc="-1" dirty="0">
              <a:latin typeface="Arial"/>
            </a:endParaRPr>
          </a:p>
          <a:p>
            <a:pPr marL="2286000">
              <a:lnSpc>
                <a:spcPct val="100000"/>
              </a:lnSpc>
              <a:buNone/>
            </a:pPr>
            <a:r>
              <a:rPr lang="en-US" sz="2000" b="0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202</a:t>
            </a:r>
            <a:r>
              <a:rPr lang="uk-UA" sz="2000" b="0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1</a:t>
            </a:r>
            <a:r>
              <a:rPr lang="en-US" sz="2000" b="0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lang="uk-UA" sz="2000" b="0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р. -  31 контакт,   17 країн</a:t>
            </a:r>
            <a:endParaRPr lang="en-US" sz="2000" b="0" strike="noStrike" spc="-1" dirty="0">
              <a:latin typeface="Arial"/>
            </a:endParaRPr>
          </a:p>
          <a:p>
            <a:pPr marL="2286000">
              <a:lnSpc>
                <a:spcPct val="100000"/>
              </a:lnSpc>
              <a:buNone/>
            </a:pPr>
            <a:r>
              <a:rPr lang="uk-UA" sz="2000" b="0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2022 р. -  35 контактів, 18 </a:t>
            </a:r>
            <a:r>
              <a:rPr lang="uk-UA" sz="2000" b="0" strike="noStrike" spc="-1" dirty="0" smtClean="0">
                <a:solidFill>
                  <a:srgbClr val="000000"/>
                </a:solidFill>
                <a:uFillTx/>
                <a:latin typeface="Arial"/>
                <a:ea typeface="DejaVu Sans"/>
              </a:rPr>
              <a:t>країн</a:t>
            </a:r>
          </a:p>
          <a:p>
            <a:pPr marL="2286000">
              <a:lnSpc>
                <a:spcPct val="100000"/>
              </a:lnSpc>
              <a:buNone/>
            </a:pPr>
            <a:r>
              <a:rPr lang="uk-UA" sz="2000" spc="-1" dirty="0" smtClean="0">
                <a:solidFill>
                  <a:srgbClr val="000000"/>
                </a:solidFill>
                <a:latin typeface="Arial"/>
                <a:ea typeface="DejaVu Sans"/>
              </a:rPr>
              <a:t>2023 р. -  23 контакти, 15 країн</a:t>
            </a:r>
          </a:p>
          <a:p>
            <a:pPr marL="2286000">
              <a:lnSpc>
                <a:spcPct val="100000"/>
              </a:lnSpc>
              <a:buNone/>
            </a:pPr>
            <a:r>
              <a:rPr lang="uk-UA" sz="2000" b="0" u="sng" strike="noStrike" spc="-1" dirty="0" smtClean="0">
                <a:solidFill>
                  <a:srgbClr val="000000"/>
                </a:solidFill>
                <a:uFillTx/>
                <a:latin typeface="Arial"/>
                <a:ea typeface="DejaVu Sans"/>
              </a:rPr>
              <a:t>2024 р. -  23 контакти, 11 країн</a:t>
            </a:r>
          </a:p>
          <a:p>
            <a:pPr marL="2286000"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</a:endParaRPr>
          </a:p>
          <a:p>
            <a:pPr marL="2286000"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33" name="PlaceHolder 1"/>
          <p:cNvSpPr>
            <a:spLocks noGrp="1"/>
          </p:cNvSpPr>
          <p:nvPr>
            <p:ph type="sldNum" idx="37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B703B7F7-D088-4143-A0F8-A8E2D816F2C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35</a:t>
            </a:fld>
            <a:endParaRPr lang="en-US" sz="20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/>
          <p:nvPr/>
        </p:nvSpPr>
        <p:spPr>
          <a:xfrm>
            <a:off x="0" y="2205360"/>
            <a:ext cx="9143640" cy="57528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800" b="0" strike="noStrike" spc="-1">
                <a:solidFill>
                  <a:srgbClr val="A50021"/>
                </a:solidFill>
                <a:latin typeface="Arial"/>
                <a:ea typeface="DejaVu Sans"/>
              </a:rPr>
              <a:t>Публікаційна активність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59" name="PlaceHolder 1"/>
          <p:cNvSpPr>
            <a:spLocks noGrp="1"/>
          </p:cNvSpPr>
          <p:nvPr>
            <p:ph type="sldNum" idx="39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6330598B-1DC2-4A29-A12E-10CC20D973B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36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5" name="TextBox 2"/>
          <p:cNvSpPr/>
          <p:nvPr/>
        </p:nvSpPr>
        <p:spPr>
          <a:xfrm>
            <a:off x="15606" y="1205136"/>
            <a:ext cx="9143640" cy="52272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800" spc="-1" dirty="0" err="1">
                <a:solidFill>
                  <a:srgbClr val="A50021"/>
                </a:solidFill>
              </a:rPr>
              <a:t>Наукова</a:t>
            </a:r>
            <a:r>
              <a:rPr lang="ru-RU" sz="2800" spc="-1" dirty="0">
                <a:solidFill>
                  <a:srgbClr val="A50021"/>
                </a:solidFill>
              </a:rPr>
              <a:t> </a:t>
            </a:r>
            <a:r>
              <a:rPr lang="ru-RU" sz="2800" spc="-1" dirty="0" smtClean="0">
                <a:solidFill>
                  <a:srgbClr val="A50021"/>
                </a:solidFill>
              </a:rPr>
              <a:t>робота </a:t>
            </a:r>
            <a:r>
              <a:rPr lang="ru-RU" sz="2800" spc="-1" dirty="0" err="1" smtClean="0">
                <a:solidFill>
                  <a:srgbClr val="A50021"/>
                </a:solidFill>
              </a:rPr>
              <a:t>фізичного</a:t>
            </a:r>
            <a:r>
              <a:rPr lang="ru-RU" sz="2800" spc="-1" dirty="0" smtClean="0">
                <a:solidFill>
                  <a:srgbClr val="A50021"/>
                </a:solidFill>
              </a:rPr>
              <a:t> факультету у 2024 р.</a:t>
            </a:r>
            <a:endParaRPr lang="ru-RU" sz="2800" spc="-1" dirty="0">
              <a:solidFill>
                <a:srgbClr val="A5002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/>
          <p:nvPr/>
        </p:nvSpPr>
        <p:spPr>
          <a:xfrm>
            <a:off x="0" y="116640"/>
            <a:ext cx="9143640" cy="57564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Наукові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ru-RU" sz="24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статті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 ФФ,  2002 – </a:t>
            </a: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2024 </a:t>
            </a:r>
            <a:r>
              <a:rPr lang="ru-RU" sz="24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рр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.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81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A3F50508-485A-470D-8E3D-F05AF01F6BB9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37</a:t>
            </a:fld>
            <a:endParaRPr lang="en-US" sz="2000" b="0" strike="noStrike" spc="-1">
              <a:latin typeface="Times New Roman"/>
            </a:endParaRPr>
          </a:p>
        </p:txBody>
      </p:sp>
      <p:graphicFrame>
        <p:nvGraphicFramePr>
          <p:cNvPr id="15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3622752"/>
              </p:ext>
            </p:extLst>
          </p:nvPr>
        </p:nvGraphicFramePr>
        <p:xfrm>
          <a:off x="251520" y="908720"/>
          <a:ext cx="8712967" cy="4896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0" name="CustomShape 3"/>
          <p:cNvSpPr/>
          <p:nvPr/>
        </p:nvSpPr>
        <p:spPr>
          <a:xfrm>
            <a:off x="2483768" y="3645024"/>
            <a:ext cx="1195200" cy="45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Scopus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630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6779" y="1628800"/>
            <a:ext cx="69611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ФФ – 1 </a:t>
            </a:r>
            <a:r>
              <a:rPr lang="en-US" dirty="0" smtClean="0"/>
              <a:t>  </a:t>
            </a:r>
            <a:r>
              <a:rPr lang="uk-UA" dirty="0" smtClean="0"/>
              <a:t>(</a:t>
            </a:r>
            <a:r>
              <a:rPr lang="en-US" dirty="0" smtClean="0"/>
              <a:t> </a:t>
            </a:r>
            <a:r>
              <a:rPr lang="uk-UA" dirty="0" smtClean="0"/>
              <a:t>Якименко О.І.,  </a:t>
            </a:r>
            <a:r>
              <a:rPr lang="en-US" dirty="0" smtClean="0"/>
              <a:t>AVS </a:t>
            </a:r>
            <a:r>
              <a:rPr lang="en-US" dirty="0"/>
              <a:t>Quantum </a:t>
            </a:r>
            <a:r>
              <a:rPr lang="en-US" dirty="0" smtClean="0"/>
              <a:t>Science</a:t>
            </a:r>
            <a:r>
              <a:rPr lang="uk-UA" dirty="0" smtClean="0"/>
              <a:t>,  </a:t>
            </a:r>
            <a:r>
              <a:rPr lang="en-US" dirty="0" smtClean="0"/>
              <a:t>SNIP = 2.125 )</a:t>
            </a:r>
            <a:endParaRPr lang="uk-UA" dirty="0" smtClean="0"/>
          </a:p>
          <a:p>
            <a:endParaRPr lang="uk-UA" dirty="0" smtClean="0"/>
          </a:p>
          <a:p>
            <a:r>
              <a:rPr lang="uk-UA" dirty="0" smtClean="0"/>
              <a:t>ХФ 		–   6 </a:t>
            </a:r>
            <a:endParaRPr lang="en-US" dirty="0" smtClean="0"/>
          </a:p>
          <a:p>
            <a:r>
              <a:rPr lang="uk-UA" dirty="0" err="1"/>
              <a:t>Ф-т</a:t>
            </a:r>
            <a:r>
              <a:rPr lang="uk-UA" dirty="0"/>
              <a:t> </a:t>
            </a:r>
            <a:r>
              <a:rPr lang="uk-UA" dirty="0" smtClean="0"/>
              <a:t>психології	–   5 </a:t>
            </a:r>
            <a:endParaRPr lang="uk-UA" dirty="0"/>
          </a:p>
          <a:p>
            <a:r>
              <a:rPr lang="uk-UA" dirty="0" smtClean="0"/>
              <a:t>Ін-т психіатрії 	–   3 </a:t>
            </a:r>
          </a:p>
        </p:txBody>
      </p:sp>
      <p:sp>
        <p:nvSpPr>
          <p:cNvPr id="5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0375436-D2AB-4F3D-9B78-42DE416C119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38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851" y="181932"/>
            <a:ext cx="89289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ТОП 20 статей за 2024 р. </a:t>
            </a:r>
            <a:endParaRPr lang="ru-RU" sz="2000" dirty="0" smtClean="0"/>
          </a:p>
          <a:p>
            <a:pPr algn="ctr"/>
            <a:r>
              <a:rPr lang="ru-RU" sz="2000" dirty="0" err="1" smtClean="0"/>
              <a:t>співробітників</a:t>
            </a:r>
            <a:r>
              <a:rPr lang="ru-RU" sz="2000" dirty="0" smtClean="0"/>
              <a:t> К</a:t>
            </a:r>
            <a:r>
              <a:rPr lang="uk-UA" sz="2000" dirty="0" smtClean="0"/>
              <a:t>НУТШ</a:t>
            </a:r>
            <a:r>
              <a:rPr lang="ru-RU" sz="2000" dirty="0" smtClean="0"/>
              <a:t> </a:t>
            </a:r>
            <a:r>
              <a:rPr lang="ru-RU" sz="2000" dirty="0"/>
              <a:t>у рейтингу </a:t>
            </a:r>
            <a:r>
              <a:rPr lang="ru-RU" sz="2000" dirty="0" err="1"/>
              <a:t>журналів</a:t>
            </a:r>
            <a:r>
              <a:rPr lang="ru-RU" sz="2000" dirty="0"/>
              <a:t>, </a:t>
            </a:r>
            <a:r>
              <a:rPr lang="ru-RU" sz="2000" dirty="0" err="1"/>
              <a:t>що</a:t>
            </a:r>
            <a:r>
              <a:rPr lang="ru-RU" sz="2000" dirty="0"/>
              <a:t> </a:t>
            </a:r>
            <a:r>
              <a:rPr lang="ru-RU" sz="2000" dirty="0" err="1"/>
              <a:t>індексуються</a:t>
            </a:r>
            <a:r>
              <a:rPr lang="ru-RU" sz="2000" dirty="0"/>
              <a:t> </a:t>
            </a:r>
            <a:endParaRPr lang="ru-RU" sz="2000" dirty="0" smtClean="0"/>
          </a:p>
          <a:p>
            <a:pPr algn="ctr"/>
            <a:r>
              <a:rPr lang="en-US" sz="2000" dirty="0" smtClean="0"/>
              <a:t>Scopus </a:t>
            </a:r>
            <a:endParaRPr lang="uk-UA" sz="2000" dirty="0" smtClean="0"/>
          </a:p>
          <a:p>
            <a:pPr algn="ctr"/>
            <a:r>
              <a:rPr lang="en-US" sz="2000" dirty="0" smtClean="0"/>
              <a:t>(</a:t>
            </a:r>
            <a:r>
              <a:rPr lang="ru-RU" sz="2000" dirty="0"/>
              <a:t>за </a:t>
            </a:r>
            <a:r>
              <a:rPr lang="ru-RU" sz="2000" dirty="0" err="1"/>
              <a:t>даними</a:t>
            </a:r>
            <a:r>
              <a:rPr lang="ru-RU" sz="2000" dirty="0"/>
              <a:t> </a:t>
            </a:r>
            <a:r>
              <a:rPr lang="en-US" sz="2000" dirty="0"/>
              <a:t>Scopus (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SNIP </a:t>
            </a:r>
            <a:r>
              <a:rPr lang="ru-RU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 </a:t>
            </a:r>
            <a:r>
              <a:rPr lang="en-US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CiteScore</a:t>
            </a:r>
            <a:r>
              <a:rPr lang="en-US" sz="2000" dirty="0"/>
              <a:t>) </a:t>
            </a:r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53332" y="3573016"/>
            <a:ext cx="79208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ТОП 20 статей за 2024 р. </a:t>
            </a:r>
          </a:p>
          <a:p>
            <a:pPr algn="ctr"/>
            <a:r>
              <a:rPr lang="ru-RU" sz="2000" dirty="0" err="1"/>
              <a:t>співробітників</a:t>
            </a:r>
            <a:r>
              <a:rPr lang="ru-RU" sz="2000" dirty="0"/>
              <a:t> К</a:t>
            </a:r>
            <a:r>
              <a:rPr lang="uk-UA" sz="2000" dirty="0"/>
              <a:t>НУТШ</a:t>
            </a:r>
            <a:r>
              <a:rPr lang="ru-RU" sz="2000" dirty="0"/>
              <a:t> у </a:t>
            </a:r>
            <a:r>
              <a:rPr lang="ru-RU" sz="2000" dirty="0" smtClean="0"/>
              <a:t>рейтингу </a:t>
            </a:r>
            <a:r>
              <a:rPr lang="ru-RU" sz="2000" dirty="0" err="1" smtClean="0"/>
              <a:t>журналів</a:t>
            </a:r>
            <a:r>
              <a:rPr lang="ru-RU" sz="2000" dirty="0"/>
              <a:t>, </a:t>
            </a:r>
            <a:r>
              <a:rPr lang="ru-RU" sz="2000" dirty="0" err="1"/>
              <a:t>що</a:t>
            </a:r>
            <a:r>
              <a:rPr lang="ru-RU" sz="2000" dirty="0"/>
              <a:t> </a:t>
            </a:r>
            <a:r>
              <a:rPr lang="ru-RU" sz="2000" dirty="0" err="1" smtClean="0"/>
              <a:t>індексуються</a:t>
            </a:r>
            <a:endParaRPr lang="ru-RU" sz="2000" dirty="0" smtClean="0"/>
          </a:p>
          <a:p>
            <a:pPr algn="ctr"/>
            <a:r>
              <a:rPr lang="ru-RU" sz="2000" dirty="0" smtClean="0"/>
              <a:t> </a:t>
            </a:r>
            <a:r>
              <a:rPr lang="en-US" sz="2000" dirty="0"/>
              <a:t>Web of Science Core Collection</a:t>
            </a:r>
          </a:p>
          <a:p>
            <a:pPr algn="ctr"/>
            <a:r>
              <a:rPr lang="en-US" sz="2000" dirty="0"/>
              <a:t>(</a:t>
            </a:r>
            <a:r>
              <a:rPr lang="ru-RU" sz="2000" dirty="0"/>
              <a:t>за </a:t>
            </a:r>
            <a:r>
              <a:rPr lang="ru-RU" sz="2000" dirty="0" err="1"/>
              <a:t>даними</a:t>
            </a:r>
            <a:r>
              <a:rPr lang="ru-RU" sz="2000" dirty="0"/>
              <a:t> </a:t>
            </a:r>
            <a:r>
              <a:rPr lang="en-US" sz="2000" dirty="0"/>
              <a:t>Journal Citation Reports -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 </a:t>
            </a:r>
            <a:r>
              <a:rPr lang="en-US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</a:t>
            </a:r>
            <a:r>
              <a:rPr lang="en-US" sz="2000" dirty="0" smtClean="0"/>
              <a:t>)</a:t>
            </a:r>
            <a:endParaRPr lang="ru-RU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3059668"/>
            <a:ext cx="880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-----------------------------------------------------------------------------------------------------------------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187624" y="5280248"/>
            <a:ext cx="6345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ФФ – 1 </a:t>
            </a:r>
            <a:r>
              <a:rPr lang="en-US" dirty="0" smtClean="0"/>
              <a:t>  </a:t>
            </a:r>
            <a:r>
              <a:rPr lang="uk-UA" dirty="0" smtClean="0"/>
              <a:t>(</a:t>
            </a:r>
            <a:r>
              <a:rPr lang="en-US" dirty="0" smtClean="0"/>
              <a:t> </a:t>
            </a:r>
            <a:r>
              <a:rPr lang="uk-UA" dirty="0" err="1" smtClean="0"/>
              <a:t>Агапітов</a:t>
            </a:r>
            <a:r>
              <a:rPr lang="uk-UA" dirty="0" smtClean="0"/>
              <a:t>., </a:t>
            </a:r>
            <a:r>
              <a:rPr lang="en-US" dirty="0"/>
              <a:t>Astrophysical Journal </a:t>
            </a:r>
            <a:r>
              <a:rPr lang="en-US" dirty="0" smtClean="0"/>
              <a:t>Letters</a:t>
            </a:r>
            <a:r>
              <a:rPr lang="uk-UA" dirty="0" smtClean="0"/>
              <a:t>, </a:t>
            </a:r>
            <a:r>
              <a:rPr lang="en-US" dirty="0" smtClean="0"/>
              <a:t>IF = 8.8 )</a:t>
            </a:r>
            <a:endParaRPr lang="uk-UA" dirty="0" smtClean="0"/>
          </a:p>
          <a:p>
            <a:endParaRPr lang="uk-UA" dirty="0" smtClean="0"/>
          </a:p>
          <a:p>
            <a:r>
              <a:rPr lang="uk-UA" dirty="0" smtClean="0"/>
              <a:t>ХФ 	–   </a:t>
            </a:r>
            <a:r>
              <a:rPr lang="en-US" dirty="0" smtClean="0"/>
              <a:t>12</a:t>
            </a:r>
            <a:r>
              <a:rPr lang="uk-UA" dirty="0" smtClean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971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30038" y="260648"/>
            <a:ext cx="86409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Nature </a:t>
            </a:r>
            <a:r>
              <a:rPr lang="en-GB" b="1" dirty="0"/>
              <a:t>Index </a:t>
            </a:r>
            <a:r>
              <a:rPr lang="en-GB" b="1" dirty="0" smtClean="0"/>
              <a:t>2024</a:t>
            </a:r>
            <a:endParaRPr lang="uk-UA" b="1" dirty="0" smtClean="0"/>
          </a:p>
          <a:p>
            <a:r>
              <a:rPr lang="uk-UA" dirty="0"/>
              <a:t>незалежною групою </a:t>
            </a:r>
            <a:r>
              <a:rPr lang="uk-UA" dirty="0" smtClean="0"/>
              <a:t>експертів відібрано 146 </a:t>
            </a:r>
            <a:r>
              <a:rPr lang="uk-UA" dirty="0"/>
              <a:t>високоякісних </a:t>
            </a:r>
            <a:r>
              <a:rPr lang="uk-UA" dirty="0" smtClean="0"/>
              <a:t>видань (це </a:t>
            </a:r>
            <a:r>
              <a:rPr lang="uk-UA" dirty="0"/>
              <a:t>4-5% </a:t>
            </a:r>
            <a:r>
              <a:rPr lang="uk-UA" dirty="0" smtClean="0"/>
              <a:t>природничих журналів з </a:t>
            </a:r>
            <a:r>
              <a:rPr lang="en-GB" dirty="0" smtClean="0"/>
              <a:t>Web </a:t>
            </a:r>
            <a:r>
              <a:rPr lang="en-GB" dirty="0"/>
              <a:t>of </a:t>
            </a:r>
            <a:r>
              <a:rPr lang="en-GB" dirty="0" smtClean="0"/>
              <a:t>Science</a:t>
            </a:r>
            <a:r>
              <a:rPr lang="uk-UA" dirty="0" smtClean="0"/>
              <a:t>, на які </a:t>
            </a:r>
            <a:r>
              <a:rPr lang="uk-UA" dirty="0"/>
              <a:t>припадає близько 30% загальної кількості цитувань на природничі наукові журнали</a:t>
            </a:r>
            <a:r>
              <a:rPr lang="uk-UA" dirty="0" smtClean="0"/>
              <a:t>)</a:t>
            </a:r>
          </a:p>
          <a:p>
            <a:endParaRPr lang="uk-UA" dirty="0" smtClean="0"/>
          </a:p>
          <a:p>
            <a:r>
              <a:rPr lang="uk-UA" dirty="0" smtClean="0"/>
              <a:t>У </a:t>
            </a:r>
            <a:r>
              <a:rPr lang="uk-UA" dirty="0" smtClean="0"/>
              <a:t>2024 </a:t>
            </a:r>
            <a:r>
              <a:rPr lang="uk-UA" dirty="0" smtClean="0"/>
              <a:t>р. авторами</a:t>
            </a:r>
            <a:r>
              <a:rPr lang="uk-UA" dirty="0"/>
              <a:t>, які представляють </a:t>
            </a:r>
            <a:r>
              <a:rPr lang="uk-UA" dirty="0" smtClean="0"/>
              <a:t>КНУТШ, опубліковано </a:t>
            </a:r>
            <a:r>
              <a:rPr lang="en-US" dirty="0" smtClean="0"/>
              <a:t>31</a:t>
            </a:r>
            <a:r>
              <a:rPr lang="uk-UA" dirty="0" smtClean="0"/>
              <a:t> статтю.</a:t>
            </a:r>
          </a:p>
          <a:p>
            <a:endParaRPr lang="uk-UA" dirty="0"/>
          </a:p>
          <a:p>
            <a:r>
              <a:rPr lang="uk-UA" dirty="0" smtClean="0"/>
              <a:t>З них:</a:t>
            </a:r>
          </a:p>
          <a:p>
            <a:r>
              <a:rPr lang="uk-UA" dirty="0" smtClean="0"/>
              <a:t>	ФФ – 13</a:t>
            </a:r>
          </a:p>
          <a:p>
            <a:r>
              <a:rPr lang="uk-UA" dirty="0" smtClean="0"/>
              <a:t>	ХФ – 10+2сп.</a:t>
            </a:r>
          </a:p>
          <a:p>
            <a:r>
              <a:rPr lang="uk-UA" dirty="0" smtClean="0"/>
              <a:t>	ІВТ – 2+2сп			</a:t>
            </a:r>
            <a:r>
              <a:rPr lang="uk-UA" dirty="0" err="1" smtClean="0"/>
              <a:t>сп=спільні</a:t>
            </a:r>
            <a:endParaRPr lang="uk-UA" dirty="0"/>
          </a:p>
          <a:p>
            <a:endParaRPr lang="uk-UA" dirty="0"/>
          </a:p>
        </p:txBody>
      </p:sp>
      <p:sp>
        <p:nvSpPr>
          <p:cNvPr id="6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0375436-D2AB-4F3D-9B78-42DE416C119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39</a:t>
            </a:fld>
            <a:endParaRPr lang="en-US" sz="2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129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51584"/>
            <a:ext cx="9037041" cy="265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251520" y="2772072"/>
            <a:ext cx="446449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4716016" y="2503712"/>
            <a:ext cx="417646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0375436-D2AB-4F3D-9B78-42DE416C119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4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2267744" y="2924944"/>
            <a:ext cx="2736304" cy="72008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484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374332"/>
              </p:ext>
            </p:extLst>
          </p:nvPr>
        </p:nvGraphicFramePr>
        <p:xfrm>
          <a:off x="968061" y="1844824"/>
          <a:ext cx="7188437" cy="2651760"/>
        </p:xfrm>
        <a:graphic>
          <a:graphicData uri="http://schemas.openxmlformats.org/drawingml/2006/table">
            <a:tbl>
              <a:tblPr/>
              <a:tblGrid>
                <a:gridCol w="1980640"/>
                <a:gridCol w="1335267"/>
                <a:gridCol w="1224136"/>
                <a:gridCol w="1296144"/>
                <a:gridCol w="1352250"/>
              </a:tblGrid>
              <a:tr h="770474"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2400" b="1" strike="noStrike" spc="-1" dirty="0" smtClean="0">
                          <a:solidFill>
                            <a:srgbClr val="FFFFFF"/>
                          </a:solidFill>
                          <a:latin typeface="Arial"/>
                        </a:rPr>
                        <a:t>2021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2400" b="1" strike="noStrike" spc="-1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sz="2400" b="1" strike="noStrike" spc="-1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+mn-cs"/>
                        </a:rPr>
                        <a:t>22</a:t>
                      </a:r>
                      <a:endParaRPr lang="en-US" sz="2400" b="1" strike="noStrike" spc="-1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2400" b="1" strike="noStrike" spc="-1" dirty="0" smtClean="0">
                          <a:solidFill>
                            <a:srgbClr val="FFFFFF"/>
                          </a:solidFill>
                          <a:latin typeface="Arial"/>
                        </a:rPr>
                        <a:t>20</a:t>
                      </a:r>
                      <a:r>
                        <a:rPr lang="en-US" sz="2400" b="1" strike="noStrike" spc="-1" dirty="0" smtClean="0">
                          <a:solidFill>
                            <a:srgbClr val="FFFFFF"/>
                          </a:solidFill>
                          <a:latin typeface="Arial"/>
                        </a:rPr>
                        <a:t>23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2400" b="1" strike="noStrike" spc="-1" dirty="0" smtClean="0">
                          <a:solidFill>
                            <a:srgbClr val="FFFFFF"/>
                          </a:solidFill>
                          <a:latin typeface="+mn-lt"/>
                        </a:rPr>
                        <a:t>20</a:t>
                      </a:r>
                      <a:r>
                        <a:rPr lang="en-US" sz="2400" b="1" strike="noStrike" spc="-1" dirty="0" smtClean="0">
                          <a:solidFill>
                            <a:srgbClr val="FFFFFF"/>
                          </a:solidFill>
                          <a:latin typeface="+mn-lt"/>
                        </a:rPr>
                        <a:t>2</a:t>
                      </a:r>
                      <a:r>
                        <a:rPr lang="uk-UA" sz="2400" b="1" strike="noStrike" spc="-1" dirty="0" smtClean="0">
                          <a:solidFill>
                            <a:srgbClr val="FFFFFF"/>
                          </a:solidFill>
                          <a:latin typeface="+mn-lt"/>
                        </a:rPr>
                        <a:t>4</a:t>
                      </a:r>
                      <a:endParaRPr lang="en-US" sz="2400" b="0" strike="noStrike" spc="-1" dirty="0" smtClean="0">
                        <a:latin typeface="+mn-lt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4280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Фізичний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2400" b="0" strike="noStrike" spc="-1" dirty="0" smtClean="0">
                          <a:solidFill>
                            <a:srgbClr val="000000"/>
                          </a:solidFill>
                          <a:latin typeface="Arial"/>
                        </a:rPr>
                        <a:t>36</a:t>
                      </a:r>
                      <a:r>
                        <a:rPr lang="en-US" sz="2400" b="0" strike="noStrike" spc="-1" dirty="0" smtClean="0">
                          <a:solidFill>
                            <a:srgbClr val="000000"/>
                          </a:solidFill>
                          <a:latin typeface="Arial"/>
                        </a:rPr>
                        <a:t>  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 dirty="0" smtClean="0">
                          <a:latin typeface="Arial"/>
                        </a:rPr>
                        <a:t>29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 dirty="0" smtClean="0">
                          <a:latin typeface="Arial"/>
                        </a:rPr>
                        <a:t>31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2400" b="0" strike="noStrike" spc="-1" dirty="0" smtClean="0">
                          <a:latin typeface="Arial"/>
                        </a:rPr>
                        <a:t>25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F3"/>
                    </a:solidFill>
                  </a:tcPr>
                </a:tc>
              </a:tr>
              <a:tr h="4280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Хімічний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24</a:t>
                      </a: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 dirty="0" smtClean="0">
                          <a:latin typeface="Arial"/>
                        </a:rPr>
                        <a:t>27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 dirty="0" smtClean="0">
                          <a:latin typeface="Arial"/>
                        </a:rPr>
                        <a:t>20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2400" b="0" strike="noStrike" spc="-1" dirty="0" smtClean="0">
                          <a:latin typeface="Arial"/>
                        </a:rPr>
                        <a:t>24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80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24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Ін-т біології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 dirty="0" smtClean="0">
                          <a:latin typeface="Arial"/>
                        </a:rPr>
                        <a:t>12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 dirty="0" smtClean="0">
                          <a:latin typeface="Arial"/>
                        </a:rPr>
                        <a:t>18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2400" b="0" strike="noStrike" spc="-1" dirty="0" smtClean="0">
                          <a:latin typeface="Arial"/>
                        </a:rPr>
                        <a:t>9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F3"/>
                    </a:solidFill>
                  </a:tcPr>
                </a:tc>
              </a:tr>
              <a:tr h="4280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2400" b="0" strike="noStrike" spc="-1" dirty="0" smtClean="0">
                          <a:solidFill>
                            <a:srgbClr val="000000"/>
                          </a:solidFill>
                          <a:latin typeface="Arial"/>
                        </a:rPr>
                        <a:t>ІВТ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uk-UA" sz="2400" b="0" strike="noStrike" spc="-1" dirty="0" smtClean="0">
                          <a:latin typeface="Arial"/>
                        </a:rPr>
                        <a:t>8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7" name="PlaceHolder 1"/>
          <p:cNvSpPr>
            <a:spLocks noGrp="1"/>
          </p:cNvSpPr>
          <p:nvPr>
            <p:ph type="sldNum" idx="47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8F651C88-AB4F-4D93-96C6-F8BA91A4B6AB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40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288" name="TextBox 5"/>
          <p:cNvSpPr/>
          <p:nvPr/>
        </p:nvSpPr>
        <p:spPr>
          <a:xfrm>
            <a:off x="-19080" y="169976"/>
            <a:ext cx="9162720" cy="52272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Рейтинг</a:t>
            </a:r>
            <a:r>
              <a:rPr lang="en-US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uk-UA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«Топ-100»</a:t>
            </a:r>
            <a:r>
              <a:rPr lang="en-US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за </a:t>
            </a:r>
            <a:r>
              <a:rPr lang="ru-RU" sz="24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кількістю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 статей у </a:t>
            </a:r>
            <a:r>
              <a:rPr lang="en-US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Scopus </a:t>
            </a:r>
            <a:r>
              <a:rPr lang="uk-UA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у </a:t>
            </a:r>
            <a:r>
              <a:rPr lang="uk-UA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2024 </a:t>
            </a:r>
            <a:r>
              <a:rPr lang="uk-UA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р.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6"/>
          <p:cNvGraphicFramePr/>
          <p:nvPr>
            <p:extLst>
              <p:ext uri="{D42A27DB-BD31-4B8C-83A1-F6EECF244321}">
                <p14:modId xmlns:p14="http://schemas.microsoft.com/office/powerpoint/2010/main" val="3364740788"/>
              </p:ext>
            </p:extLst>
          </p:nvPr>
        </p:nvGraphicFramePr>
        <p:xfrm>
          <a:off x="1379898" y="3109692"/>
          <a:ext cx="6768752" cy="3660480"/>
        </p:xfrm>
        <a:graphic>
          <a:graphicData uri="http://schemas.openxmlformats.org/drawingml/2006/table">
            <a:tbl>
              <a:tblPr/>
              <a:tblGrid>
                <a:gridCol w="2160240"/>
                <a:gridCol w="1512168"/>
                <a:gridCol w="1584176"/>
                <a:gridCol w="1512168"/>
              </a:tblGrid>
              <a:tr h="457560"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1" strike="noStrike" spc="-1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+mn-cs"/>
                        </a:rPr>
                        <a:t>WoS-21</a:t>
                      </a:r>
                      <a:endParaRPr lang="en-US" sz="2400" b="1" strike="noStrike" spc="-1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1" strike="noStrike" spc="-1" dirty="0" smtClean="0">
                          <a:solidFill>
                            <a:srgbClr val="FFFFFF"/>
                          </a:solidFill>
                          <a:latin typeface="Arial"/>
                        </a:rPr>
                        <a:t>WoS-22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1" strike="noStrike" spc="-1" dirty="0" smtClean="0">
                          <a:solidFill>
                            <a:srgbClr val="FFFFFF"/>
                          </a:solidFill>
                          <a:latin typeface="+mn-lt"/>
                        </a:rPr>
                        <a:t>WoS-23</a:t>
                      </a:r>
                      <a:endParaRPr lang="en-US" sz="2400" b="0" strike="noStrike" spc="-1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45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ru-RU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Фізичний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 dirty="0" smtClean="0">
                          <a:latin typeface="Arial"/>
                        </a:rPr>
                        <a:t>26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 dirty="0" smtClean="0">
                          <a:latin typeface="Arial"/>
                        </a:rPr>
                        <a:t>31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 dirty="0" smtClean="0">
                          <a:latin typeface="Arial"/>
                        </a:rPr>
                        <a:t>26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F3"/>
                    </a:solidFill>
                  </a:tcPr>
                </a:tc>
              </a:tr>
              <a:tr h="45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Хімічний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 dirty="0" smtClean="0">
                          <a:latin typeface="Arial"/>
                        </a:rPr>
                        <a:t>36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 dirty="0" smtClean="0">
                          <a:solidFill>
                            <a:srgbClr val="000000"/>
                          </a:solidFill>
                          <a:latin typeface="Arial"/>
                        </a:rPr>
                        <a:t>30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 dirty="0" smtClean="0">
                          <a:latin typeface="Arial"/>
                        </a:rPr>
                        <a:t>32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Ін-т біології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 dirty="0" smtClean="0">
                          <a:latin typeface="Arial"/>
                        </a:rPr>
                        <a:t>7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 dirty="0" smtClean="0">
                          <a:latin typeface="Arial"/>
                        </a:rPr>
                        <a:t>14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F3"/>
                    </a:solidFill>
                  </a:tcPr>
                </a:tc>
              </a:tr>
              <a:tr h="45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ФРЕКС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 dirty="0" smtClean="0">
                          <a:latin typeface="Arial"/>
                        </a:rPr>
                        <a:t>7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400" b="0" strike="noStrike" spc="-1" dirty="0" smtClean="0">
                          <a:latin typeface="Arial"/>
                        </a:rPr>
                        <a:t>5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ІВТ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uk-UA" sz="2400" b="0" strike="noStrike" spc="-1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endParaRPr lang="uk-UA"/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uk-UA" sz="2400" dirty="0"/>
                    </a:p>
                  </a:txBody>
                  <a:tcPr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F3"/>
                    </a:solidFill>
                  </a:tcPr>
                </a:tc>
              </a:tr>
              <a:tr h="45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Мех.-мат.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uk-UA"/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uk-UA" sz="2400" dirty="0"/>
                    </a:p>
                  </a:txBody>
                  <a:tcPr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uk-UA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Кібер.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endParaRPr lang="uk-UA"/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>
                    <a:lnL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uk-UA" sz="2400" dirty="0"/>
                    </a:p>
                  </a:txBody>
                  <a:tcPr>
                    <a:lnL>
                      <a:noFill/>
                    </a:lnL>
                    <a:lnR w="12240">
                      <a:solidFill>
                        <a:srgbClr val="4F81BD"/>
                      </a:solidFill>
                    </a:lnR>
                    <a:lnT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sp>
        <p:nvSpPr>
          <p:cNvPr id="287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8F651C88-AB4F-4D93-96C6-F8BA91A4B6AB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41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7" name="TextBox 5"/>
          <p:cNvSpPr/>
          <p:nvPr/>
        </p:nvSpPr>
        <p:spPr>
          <a:xfrm>
            <a:off x="-36512" y="188640"/>
            <a:ext cx="9162720" cy="52272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Рейтинг</a:t>
            </a:r>
            <a:r>
              <a:rPr lang="en-US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uk-UA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«Топ-100»</a:t>
            </a:r>
            <a:r>
              <a:rPr lang="en-US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за </a:t>
            </a:r>
            <a:r>
              <a:rPr lang="ru-RU" sz="24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кількістю</a:t>
            </a:r>
            <a:r>
              <a:rPr lang="ru-RU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 статей у </a:t>
            </a:r>
            <a:r>
              <a:rPr lang="en-US" sz="2400" b="0" strike="noStrike" spc="-1" dirty="0" err="1" smtClean="0">
                <a:solidFill>
                  <a:srgbClr val="A50021"/>
                </a:solidFill>
                <a:latin typeface="Arial"/>
                <a:ea typeface="DejaVu Sans"/>
              </a:rPr>
              <a:t>WoS</a:t>
            </a:r>
            <a:r>
              <a:rPr lang="en-US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uk-UA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у </a:t>
            </a:r>
            <a:r>
              <a:rPr lang="uk-UA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202</a:t>
            </a:r>
            <a:r>
              <a:rPr lang="en-US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3</a:t>
            </a:r>
            <a:r>
              <a:rPr lang="uk-UA" sz="24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uk-UA" sz="24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р.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293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9D5CE417-3632-4CB5-A1E1-519D5A2E61CE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42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4" name="TextBox 2"/>
          <p:cNvSpPr/>
          <p:nvPr/>
        </p:nvSpPr>
        <p:spPr>
          <a:xfrm>
            <a:off x="360" y="188640"/>
            <a:ext cx="9143640" cy="52272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800" spc="-1" dirty="0" err="1">
                <a:solidFill>
                  <a:srgbClr val="A50021"/>
                </a:solidFill>
              </a:rPr>
              <a:t>Наукова</a:t>
            </a:r>
            <a:r>
              <a:rPr lang="ru-RU" sz="2800" spc="-1" dirty="0">
                <a:solidFill>
                  <a:srgbClr val="A50021"/>
                </a:solidFill>
              </a:rPr>
              <a:t> </a:t>
            </a:r>
            <a:r>
              <a:rPr lang="ru-RU" sz="2800" spc="-1" dirty="0" smtClean="0">
                <a:solidFill>
                  <a:srgbClr val="A50021"/>
                </a:solidFill>
              </a:rPr>
              <a:t>робота </a:t>
            </a:r>
            <a:r>
              <a:rPr lang="ru-RU" sz="2800" spc="-1" dirty="0" err="1" smtClean="0">
                <a:solidFill>
                  <a:srgbClr val="A50021"/>
                </a:solidFill>
              </a:rPr>
              <a:t>фізичного</a:t>
            </a:r>
            <a:r>
              <a:rPr lang="ru-RU" sz="2800" spc="-1" dirty="0" smtClean="0">
                <a:solidFill>
                  <a:srgbClr val="A50021"/>
                </a:solidFill>
              </a:rPr>
              <a:t> факультету у 2024 р.</a:t>
            </a:r>
            <a:endParaRPr lang="ru-RU" sz="2800" spc="-1" dirty="0">
              <a:solidFill>
                <a:srgbClr val="A5002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89800" y="908720"/>
            <a:ext cx="8099577" cy="29546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uk-UA" sz="2800" dirty="0" smtClean="0"/>
              <a:t>У</a:t>
            </a:r>
            <a:r>
              <a:rPr lang="ru-RU" sz="2800" dirty="0" smtClean="0"/>
              <a:t> </a:t>
            </a:r>
            <a:r>
              <a:rPr lang="ru-RU" sz="2800" dirty="0" err="1" smtClean="0"/>
              <a:t>грудні</a:t>
            </a:r>
            <a:r>
              <a:rPr lang="ru-RU" sz="2800" dirty="0" smtClean="0"/>
              <a:t> </a:t>
            </a:r>
            <a:r>
              <a:rPr lang="ru-RU" sz="2800" dirty="0"/>
              <a:t>2024 року </a:t>
            </a:r>
            <a:endParaRPr lang="ru-RU" sz="2800" dirty="0" smtClean="0"/>
          </a:p>
          <a:p>
            <a:pPr algn="ctr"/>
            <a:r>
              <a:rPr lang="ru-RU" sz="2800" dirty="0" smtClean="0"/>
              <a:t>на </a:t>
            </a:r>
            <a:r>
              <a:rPr lang="ru-RU" sz="2800" dirty="0" err="1" smtClean="0"/>
              <a:t>базі</a:t>
            </a:r>
            <a:r>
              <a:rPr lang="ru-RU" sz="2800" dirty="0" smtClean="0"/>
              <a:t> </a:t>
            </a:r>
            <a:r>
              <a:rPr lang="ru-RU" sz="2800" dirty="0" err="1" smtClean="0"/>
              <a:t>кафедри</a:t>
            </a:r>
            <a:r>
              <a:rPr lang="ru-RU" sz="2800" dirty="0" smtClean="0"/>
              <a:t> оптики</a:t>
            </a:r>
          </a:p>
          <a:p>
            <a:pPr algn="ctr"/>
            <a:r>
              <a:rPr lang="ru-RU" sz="2800" dirty="0" smtClean="0"/>
              <a:t>створено </a:t>
            </a:r>
          </a:p>
          <a:p>
            <a:pPr algn="ctr"/>
            <a:r>
              <a:rPr lang="ru-RU" sz="2800" dirty="0" smtClean="0"/>
              <a:t>центр </a:t>
            </a:r>
            <a:r>
              <a:rPr lang="ru-RU" sz="2800" dirty="0" err="1" smtClean="0"/>
              <a:t>колективного</a:t>
            </a:r>
            <a:r>
              <a:rPr lang="ru-RU" sz="2800" dirty="0" smtClean="0"/>
              <a:t> </a:t>
            </a:r>
            <a:r>
              <a:rPr lang="ru-RU" sz="2800" dirty="0" err="1" smtClean="0"/>
              <a:t>користування</a:t>
            </a:r>
            <a:r>
              <a:rPr lang="ru-RU" sz="2800" dirty="0" smtClean="0"/>
              <a:t> </a:t>
            </a:r>
          </a:p>
          <a:p>
            <a:pPr algn="ctr"/>
            <a:r>
              <a:rPr lang="ru-RU" sz="2800" dirty="0" err="1" smtClean="0"/>
              <a:t>науковим</a:t>
            </a:r>
            <a:r>
              <a:rPr lang="ru-RU" sz="2800" dirty="0" smtClean="0"/>
              <a:t> </a:t>
            </a:r>
            <a:r>
              <a:rPr lang="ru-RU" sz="2800" dirty="0" err="1" smtClean="0"/>
              <a:t>обладнанням</a:t>
            </a:r>
            <a:r>
              <a:rPr lang="ru-RU" sz="2800" dirty="0" smtClean="0"/>
              <a:t> </a:t>
            </a:r>
          </a:p>
          <a:p>
            <a:pPr algn="ctr"/>
            <a:r>
              <a:rPr lang="uk-UA" sz="2800" dirty="0" smtClean="0"/>
              <a:t>«Мікроскопія та лазерна спектроскопія»</a:t>
            </a:r>
            <a:endParaRPr lang="ru-RU" sz="2800" dirty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50075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Box 2"/>
          <p:cNvSpPr/>
          <p:nvPr/>
        </p:nvSpPr>
        <p:spPr>
          <a:xfrm>
            <a:off x="0" y="1992240"/>
            <a:ext cx="9143640" cy="95364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uk-UA" sz="28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Аспірантура, докторантура</a:t>
            </a:r>
            <a:r>
              <a:rPr lang="uk-UA" sz="28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, 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uk-UA" sz="28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захисти дисертацій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01" name="PlaceHolder 1"/>
          <p:cNvSpPr>
            <a:spLocks noGrp="1"/>
          </p:cNvSpPr>
          <p:nvPr>
            <p:ph type="sldNum" idx="51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9D5CE417-3632-4CB5-A1E1-519D5A2E61CE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43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4" name="TextBox 2"/>
          <p:cNvSpPr/>
          <p:nvPr/>
        </p:nvSpPr>
        <p:spPr>
          <a:xfrm>
            <a:off x="-129" y="1052736"/>
            <a:ext cx="9143640" cy="52272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800" spc="-1" dirty="0" err="1">
                <a:solidFill>
                  <a:srgbClr val="A50021"/>
                </a:solidFill>
              </a:rPr>
              <a:t>Наукова</a:t>
            </a:r>
            <a:r>
              <a:rPr lang="ru-RU" sz="2800" spc="-1" dirty="0">
                <a:solidFill>
                  <a:srgbClr val="A50021"/>
                </a:solidFill>
              </a:rPr>
              <a:t> </a:t>
            </a:r>
            <a:r>
              <a:rPr lang="ru-RU" sz="2800" spc="-1" dirty="0" smtClean="0">
                <a:solidFill>
                  <a:srgbClr val="A50021"/>
                </a:solidFill>
              </a:rPr>
              <a:t>робота </a:t>
            </a:r>
            <a:r>
              <a:rPr lang="ru-RU" sz="2800" spc="-1" dirty="0" err="1" smtClean="0">
                <a:solidFill>
                  <a:srgbClr val="A50021"/>
                </a:solidFill>
              </a:rPr>
              <a:t>фізичного</a:t>
            </a:r>
            <a:r>
              <a:rPr lang="ru-RU" sz="2800" spc="-1" dirty="0" smtClean="0">
                <a:solidFill>
                  <a:srgbClr val="A50021"/>
                </a:solidFill>
              </a:rPr>
              <a:t> факультету у 2024 р.</a:t>
            </a:r>
            <a:endParaRPr lang="ru-RU" sz="2800" spc="-1" dirty="0">
              <a:solidFill>
                <a:srgbClr val="A5002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Box 2"/>
          <p:cNvSpPr/>
          <p:nvPr/>
        </p:nvSpPr>
        <p:spPr>
          <a:xfrm>
            <a:off x="0" y="116632"/>
            <a:ext cx="9143640" cy="492152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uk-UA" sz="2800" spc="-1" dirty="0" smtClean="0">
                <a:solidFill>
                  <a:srgbClr val="A50021"/>
                </a:solidFill>
                <a:latin typeface="Arial"/>
                <a:ea typeface="DejaVu Sans"/>
              </a:rPr>
              <a:t>Д</a:t>
            </a:r>
            <a:r>
              <a:rPr lang="uk-UA" sz="28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окторантура 2024 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01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9D5CE417-3632-4CB5-A1E1-519D5A2E61CE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44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2627784" y="1400872"/>
            <a:ext cx="3456384" cy="33843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3049368" y="2542586"/>
            <a:ext cx="2613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КНУ   -  39 докторантів</a:t>
            </a:r>
          </a:p>
          <a:p>
            <a:r>
              <a:rPr lang="uk-UA" dirty="0" smtClean="0"/>
              <a:t>ФФ     -    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297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264864" y="1400872"/>
            <a:ext cx="4182224" cy="33843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0" name="TextBox 2"/>
          <p:cNvSpPr/>
          <p:nvPr/>
        </p:nvSpPr>
        <p:spPr>
          <a:xfrm>
            <a:off x="12460" y="116632"/>
            <a:ext cx="9143640" cy="572664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uk-UA" sz="2800" spc="-1" dirty="0" smtClean="0">
                <a:solidFill>
                  <a:srgbClr val="A50021"/>
                </a:solidFill>
                <a:latin typeface="Arial"/>
                <a:ea typeface="DejaVu Sans"/>
              </a:rPr>
              <a:t>Аспіран</a:t>
            </a:r>
            <a:r>
              <a:rPr lang="uk-UA" sz="28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тура 2024 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01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9D5CE417-3632-4CB5-A1E1-519D5A2E61CE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45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91711" y="2462118"/>
            <a:ext cx="35285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sz="2400" dirty="0" smtClean="0"/>
              <a:t>КНУ   -  1410 аспірантів</a:t>
            </a:r>
          </a:p>
          <a:p>
            <a:pPr algn="ctr"/>
            <a:r>
              <a:rPr lang="uk-UA" sz="2400" dirty="0" smtClean="0"/>
              <a:t>ФФ     -      39 = 2.8%</a:t>
            </a:r>
          </a:p>
          <a:p>
            <a:pPr algn="ctr"/>
            <a:endParaRPr lang="uk-UA" dirty="0"/>
          </a:p>
          <a:p>
            <a:pPr algn="ctr"/>
            <a:r>
              <a:rPr lang="uk-UA" dirty="0" smtClean="0"/>
              <a:t>Ін-т права  -  195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512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9D5CE417-3632-4CB5-A1E1-519D5A2E61CE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46</a:t>
            </a:fld>
            <a:endParaRPr lang="en-US" sz="2000" b="0" strike="noStrike" spc="-1">
              <a:latin typeface="Times New Roman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21156"/>
            <a:ext cx="7934325" cy="602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2"/>
          <p:cNvSpPr/>
          <p:nvPr/>
        </p:nvSpPr>
        <p:spPr>
          <a:xfrm>
            <a:off x="12460" y="116632"/>
            <a:ext cx="9143640" cy="572664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uk-UA" sz="2800" spc="-1" dirty="0" smtClean="0">
                <a:solidFill>
                  <a:srgbClr val="A50021"/>
                </a:solidFill>
                <a:latin typeface="Arial"/>
                <a:ea typeface="DejaVu Sans"/>
              </a:rPr>
              <a:t>Аспіран</a:t>
            </a:r>
            <a:r>
              <a:rPr lang="uk-UA" sz="28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тура: захисти дисертацій у КНУ 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" name="Овал 1"/>
          <p:cNvSpPr/>
          <p:nvPr/>
        </p:nvSpPr>
        <p:spPr>
          <a:xfrm>
            <a:off x="467544" y="1556792"/>
            <a:ext cx="1944216" cy="129614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50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Box 2"/>
          <p:cNvSpPr/>
          <p:nvPr/>
        </p:nvSpPr>
        <p:spPr>
          <a:xfrm>
            <a:off x="0" y="44640"/>
            <a:ext cx="9143640" cy="52272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8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Захисти</a:t>
            </a:r>
            <a:r>
              <a:rPr lang="ru-RU" sz="28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 </a:t>
            </a:r>
            <a:r>
              <a:rPr lang="ru-RU" sz="28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дисертацій</a:t>
            </a:r>
            <a:r>
              <a:rPr lang="ru-RU" sz="28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, ФФ:   </a:t>
            </a:r>
            <a:r>
              <a:rPr lang="ru-RU" sz="28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20</a:t>
            </a:r>
            <a:r>
              <a:rPr lang="en-US" sz="28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2</a:t>
            </a:r>
            <a:r>
              <a:rPr lang="uk-UA" sz="28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4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28" name="PlaceHolder 1"/>
          <p:cNvSpPr>
            <a:spLocks noGrp="1"/>
          </p:cNvSpPr>
          <p:nvPr>
            <p:ph type="sldNum" idx="58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37AFE65-3C6D-435D-AADD-EF8A3772FFF3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47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329" name="Прямоугольник 5"/>
          <p:cNvSpPr/>
          <p:nvPr/>
        </p:nvSpPr>
        <p:spPr>
          <a:xfrm>
            <a:off x="0" y="567360"/>
            <a:ext cx="9143640" cy="1198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uk-UA" sz="180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Д.ф.-</a:t>
            </a:r>
            <a:r>
              <a:rPr lang="uk-UA" sz="180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м.н</a:t>
            </a:r>
            <a:r>
              <a:rPr lang="uk-UA" sz="180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uk-UA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buNone/>
            </a:pPr>
            <a:r>
              <a:rPr lang="uk-UA" b="1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ru-RU" b="1" spc="-1" dirty="0" err="1" smtClean="0">
                <a:solidFill>
                  <a:srgbClr val="000000"/>
                </a:solidFill>
              </a:rPr>
              <a:t>Горкавенко</a:t>
            </a:r>
            <a:r>
              <a:rPr lang="ru-RU" spc="-1" dirty="0" smtClean="0">
                <a:solidFill>
                  <a:srgbClr val="000000"/>
                </a:solidFill>
              </a:rPr>
              <a:t> </a:t>
            </a:r>
            <a:r>
              <a:rPr lang="ru-RU" spc="-1" dirty="0" err="1" smtClean="0">
                <a:solidFill>
                  <a:srgbClr val="000000"/>
                </a:solidFill>
              </a:rPr>
              <a:t>Володимир</a:t>
            </a:r>
            <a:r>
              <a:rPr lang="ru-RU" spc="-1" dirty="0" smtClean="0">
                <a:solidFill>
                  <a:srgbClr val="000000"/>
                </a:solidFill>
              </a:rPr>
              <a:t> </a:t>
            </a:r>
            <a:r>
              <a:rPr lang="ru-RU" spc="-1" dirty="0" err="1" smtClean="0">
                <a:solidFill>
                  <a:srgbClr val="000000"/>
                </a:solidFill>
              </a:rPr>
              <a:t>Миколайович</a:t>
            </a:r>
            <a:r>
              <a:rPr lang="ru-RU" spc="-1" dirty="0">
                <a:solidFill>
                  <a:srgbClr val="000000"/>
                </a:solidFill>
              </a:rPr>
              <a:t>	</a:t>
            </a:r>
            <a:endParaRPr lang="ru-RU" spc="-1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ru-RU" spc="-1" dirty="0" smtClean="0">
                <a:solidFill>
                  <a:srgbClr val="000000"/>
                </a:solidFill>
              </a:rPr>
              <a:t>		</a:t>
            </a:r>
            <a:r>
              <a:rPr lang="ru-RU" spc="-1" dirty="0" err="1" smtClean="0">
                <a:solidFill>
                  <a:srgbClr val="000000"/>
                </a:solidFill>
              </a:rPr>
              <a:t>Пошук</a:t>
            </a:r>
            <a:r>
              <a:rPr lang="ru-RU" spc="-1" dirty="0" smtClean="0">
                <a:solidFill>
                  <a:srgbClr val="000000"/>
                </a:solidFill>
              </a:rPr>
              <a:t> </a:t>
            </a:r>
            <a:r>
              <a:rPr lang="ru-RU" spc="-1" dirty="0" err="1">
                <a:solidFill>
                  <a:srgbClr val="000000"/>
                </a:solidFill>
              </a:rPr>
              <a:t>прояв</a:t>
            </a:r>
            <a:r>
              <a:rPr lang="en-US" spc="-1" dirty="0" err="1">
                <a:solidFill>
                  <a:srgbClr val="000000"/>
                </a:solidFill>
              </a:rPr>
              <a:t>i</a:t>
            </a:r>
            <a:r>
              <a:rPr lang="ru-RU" spc="-1" dirty="0">
                <a:solidFill>
                  <a:srgbClr val="000000"/>
                </a:solidFill>
              </a:rPr>
              <a:t>в </a:t>
            </a:r>
            <a:r>
              <a:rPr lang="ru-RU" spc="-1" dirty="0" err="1">
                <a:solidFill>
                  <a:srgbClr val="000000"/>
                </a:solidFill>
              </a:rPr>
              <a:t>частинок</a:t>
            </a:r>
            <a:r>
              <a:rPr lang="ru-RU" spc="-1" dirty="0">
                <a:solidFill>
                  <a:srgbClr val="000000"/>
                </a:solidFill>
              </a:rPr>
              <a:t> та тополог</a:t>
            </a:r>
            <a:r>
              <a:rPr lang="en-US" spc="-1" dirty="0" err="1">
                <a:solidFill>
                  <a:srgbClr val="000000"/>
                </a:solidFill>
              </a:rPr>
              <a:t>i</a:t>
            </a:r>
            <a:r>
              <a:rPr lang="ru-RU" spc="-1" dirty="0" err="1">
                <a:solidFill>
                  <a:srgbClr val="000000"/>
                </a:solidFill>
              </a:rPr>
              <a:t>чних</a:t>
            </a:r>
            <a:r>
              <a:rPr lang="ru-RU" spc="-1" dirty="0">
                <a:solidFill>
                  <a:srgbClr val="000000"/>
                </a:solidFill>
              </a:rPr>
              <a:t> </a:t>
            </a:r>
            <a:r>
              <a:rPr lang="ru-RU" spc="-1" dirty="0" err="1">
                <a:solidFill>
                  <a:srgbClr val="000000"/>
                </a:solidFill>
              </a:rPr>
              <a:t>струнопод</a:t>
            </a:r>
            <a:r>
              <a:rPr lang="en-US" spc="-1" dirty="0" err="1">
                <a:solidFill>
                  <a:srgbClr val="000000"/>
                </a:solidFill>
              </a:rPr>
              <a:t>i</a:t>
            </a:r>
            <a:r>
              <a:rPr lang="ru-RU" spc="-1" dirty="0" err="1">
                <a:solidFill>
                  <a:srgbClr val="000000"/>
                </a:solidFill>
              </a:rPr>
              <a:t>бних</a:t>
            </a:r>
            <a:r>
              <a:rPr lang="ru-RU" spc="-1" dirty="0">
                <a:solidFill>
                  <a:srgbClr val="000000"/>
                </a:solidFill>
              </a:rPr>
              <a:t> </a:t>
            </a:r>
            <a:r>
              <a:rPr lang="ru-RU" spc="-1" dirty="0" err="1">
                <a:solidFill>
                  <a:srgbClr val="000000"/>
                </a:solidFill>
              </a:rPr>
              <a:t>об’єкт</a:t>
            </a:r>
            <a:r>
              <a:rPr lang="en-US" spc="-1" dirty="0" err="1">
                <a:solidFill>
                  <a:srgbClr val="000000"/>
                </a:solidFill>
              </a:rPr>
              <a:t>i</a:t>
            </a:r>
            <a:r>
              <a:rPr lang="ru-RU" spc="-1" dirty="0" smtClean="0">
                <a:solidFill>
                  <a:srgbClr val="000000"/>
                </a:solidFill>
              </a:rPr>
              <a:t>в</a:t>
            </a:r>
          </a:p>
          <a:p>
            <a:pPr>
              <a:lnSpc>
                <a:spcPct val="100000"/>
              </a:lnSpc>
              <a:buNone/>
            </a:pPr>
            <a:r>
              <a:rPr lang="ru-RU" spc="-1" dirty="0">
                <a:solidFill>
                  <a:srgbClr val="000000"/>
                </a:solidFill>
              </a:rPr>
              <a:t>	</a:t>
            </a:r>
            <a:r>
              <a:rPr lang="ru-RU" spc="-1" dirty="0" smtClean="0">
                <a:solidFill>
                  <a:srgbClr val="000000"/>
                </a:solidFill>
              </a:rPr>
              <a:t>	за </a:t>
            </a:r>
            <a:r>
              <a:rPr lang="ru-RU" spc="-1" dirty="0">
                <a:solidFill>
                  <a:srgbClr val="000000"/>
                </a:solidFill>
              </a:rPr>
              <a:t>межами </a:t>
            </a:r>
            <a:r>
              <a:rPr lang="ru-RU" spc="-1" dirty="0" err="1">
                <a:solidFill>
                  <a:srgbClr val="000000"/>
                </a:solidFill>
              </a:rPr>
              <a:t>Стандартної</a:t>
            </a:r>
            <a:r>
              <a:rPr lang="ru-RU" spc="-1" dirty="0">
                <a:solidFill>
                  <a:srgbClr val="000000"/>
                </a:solidFill>
              </a:rPr>
              <a:t> </a:t>
            </a:r>
            <a:r>
              <a:rPr lang="ru-RU" spc="-1" dirty="0" err="1">
                <a:solidFill>
                  <a:srgbClr val="000000"/>
                </a:solidFill>
              </a:rPr>
              <a:t>Модел</a:t>
            </a:r>
            <a:r>
              <a:rPr lang="en-US" spc="-1" dirty="0" err="1" smtClean="0">
                <a:solidFill>
                  <a:srgbClr val="000000"/>
                </a:solidFill>
              </a:rPr>
              <a:t>i</a:t>
            </a:r>
            <a:endParaRPr lang="en-US" sz="1800" strike="noStrike" spc="-1" dirty="0">
              <a:latin typeface="Arial"/>
            </a:endParaRPr>
          </a:p>
        </p:txBody>
      </p:sp>
      <p:sp>
        <p:nvSpPr>
          <p:cNvPr id="330" name="Прямоугольник 6"/>
          <p:cNvSpPr/>
          <p:nvPr/>
        </p:nvSpPr>
        <p:spPr>
          <a:xfrm>
            <a:off x="0" y="1504142"/>
            <a:ext cx="9143640" cy="53538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180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PhD		</a:t>
            </a:r>
            <a:r>
              <a:rPr lang="ru-RU" spc="-1" dirty="0" smtClean="0">
                <a:solidFill>
                  <a:srgbClr val="000000"/>
                </a:solidFill>
              </a:rPr>
              <a:t>		</a:t>
            </a:r>
          </a:p>
          <a:p>
            <a:pPr>
              <a:lnSpc>
                <a:spcPct val="100000"/>
              </a:lnSpc>
              <a:buNone/>
            </a:pPr>
            <a:r>
              <a:rPr lang="ru-RU" spc="-1" dirty="0">
                <a:solidFill>
                  <a:srgbClr val="000000"/>
                </a:solidFill>
              </a:rPr>
              <a:t>	</a:t>
            </a:r>
            <a:r>
              <a:rPr lang="ru-RU" b="1" spc="-1" dirty="0">
                <a:solidFill>
                  <a:srgbClr val="000000"/>
                </a:solidFill>
              </a:rPr>
              <a:t>Гнатюк</a:t>
            </a:r>
            <a:r>
              <a:rPr lang="ru-RU" spc="-1" dirty="0">
                <a:solidFill>
                  <a:srgbClr val="000000"/>
                </a:solidFill>
              </a:rPr>
              <a:t> </a:t>
            </a:r>
            <a:r>
              <a:rPr lang="ru-RU" spc="-1" dirty="0" smtClean="0">
                <a:solidFill>
                  <a:srgbClr val="000000"/>
                </a:solidFill>
              </a:rPr>
              <a:t>Катерина	</a:t>
            </a:r>
            <a:r>
              <a:rPr lang="ru-RU" spc="-1" dirty="0" err="1" smtClean="0">
                <a:solidFill>
                  <a:srgbClr val="000000"/>
                </a:solidFill>
              </a:rPr>
              <a:t>Діелектрична</a:t>
            </a:r>
            <a:r>
              <a:rPr lang="ru-RU" spc="-1" dirty="0" smtClean="0">
                <a:solidFill>
                  <a:srgbClr val="000000"/>
                </a:solidFill>
              </a:rPr>
              <a:t> </a:t>
            </a:r>
            <a:r>
              <a:rPr lang="ru-RU" spc="-1" dirty="0" err="1">
                <a:solidFill>
                  <a:srgbClr val="000000"/>
                </a:solidFill>
              </a:rPr>
              <a:t>релаксація</a:t>
            </a:r>
            <a:r>
              <a:rPr lang="ru-RU" spc="-1" dirty="0">
                <a:solidFill>
                  <a:srgbClr val="000000"/>
                </a:solidFill>
              </a:rPr>
              <a:t> та </a:t>
            </a:r>
            <a:r>
              <a:rPr lang="ru-RU" spc="-1" dirty="0" err="1">
                <a:solidFill>
                  <a:srgbClr val="000000"/>
                </a:solidFill>
              </a:rPr>
              <a:t>фазові</a:t>
            </a:r>
            <a:r>
              <a:rPr lang="ru-RU" spc="-1" dirty="0">
                <a:solidFill>
                  <a:srgbClr val="000000"/>
                </a:solidFill>
              </a:rPr>
              <a:t> переходи </a:t>
            </a:r>
            <a:endParaRPr lang="ru-RU" spc="-1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ru-RU" spc="-1" dirty="0">
                <a:solidFill>
                  <a:srgbClr val="000000"/>
                </a:solidFill>
              </a:rPr>
              <a:t>	</a:t>
            </a:r>
            <a:r>
              <a:rPr lang="ru-RU" spc="-1" dirty="0" smtClean="0">
                <a:solidFill>
                  <a:srgbClr val="000000"/>
                </a:solidFill>
              </a:rPr>
              <a:t>			в </a:t>
            </a:r>
            <a:r>
              <a:rPr lang="ru-RU" spc="-1" dirty="0">
                <a:solidFill>
                  <a:srgbClr val="000000"/>
                </a:solidFill>
              </a:rPr>
              <a:t>системах </a:t>
            </a:r>
            <a:r>
              <a:rPr lang="ru-RU" spc="-1" dirty="0" err="1">
                <a:solidFill>
                  <a:srgbClr val="000000"/>
                </a:solidFill>
              </a:rPr>
              <a:t>ундеценова</a:t>
            </a:r>
            <a:r>
              <a:rPr lang="ru-RU" spc="-1" dirty="0">
                <a:solidFill>
                  <a:srgbClr val="000000"/>
                </a:solidFill>
              </a:rPr>
              <a:t> кислота-</a:t>
            </a:r>
            <a:r>
              <a:rPr lang="ru-RU" spc="-1" dirty="0" err="1">
                <a:solidFill>
                  <a:srgbClr val="000000"/>
                </a:solidFill>
              </a:rPr>
              <a:t>силікагель</a:t>
            </a:r>
            <a:r>
              <a:rPr lang="ru-RU" spc="-1" dirty="0">
                <a:solidFill>
                  <a:srgbClr val="000000"/>
                </a:solidFill>
              </a:rPr>
              <a:t>, </a:t>
            </a:r>
          </a:p>
          <a:p>
            <a:pPr>
              <a:lnSpc>
                <a:spcPct val="100000"/>
              </a:lnSpc>
              <a:buNone/>
            </a:pPr>
            <a:endParaRPr lang="en-US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</a:rPr>
              <a:t>	</a:t>
            </a:r>
            <a:r>
              <a:rPr lang="ru-RU" b="1" spc="-1" dirty="0" err="1">
                <a:solidFill>
                  <a:srgbClr val="000000"/>
                </a:solidFill>
              </a:rPr>
              <a:t>Семчук</a:t>
            </a:r>
            <a:r>
              <a:rPr lang="ru-RU" spc="-1" dirty="0">
                <a:solidFill>
                  <a:srgbClr val="000000"/>
                </a:solidFill>
              </a:rPr>
              <a:t> Святослав 	</a:t>
            </a:r>
            <a:r>
              <a:rPr lang="ru-RU" spc="-1" dirty="0" err="1">
                <a:solidFill>
                  <a:srgbClr val="000000"/>
                </a:solidFill>
              </a:rPr>
              <a:t>Особливості</a:t>
            </a:r>
            <a:r>
              <a:rPr lang="ru-RU" spc="-1" dirty="0">
                <a:solidFill>
                  <a:srgbClr val="000000"/>
                </a:solidFill>
              </a:rPr>
              <a:t> фононного транспорту в </a:t>
            </a:r>
            <a:endParaRPr lang="ru-RU" spc="-1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ru-RU" spc="-1" dirty="0">
                <a:solidFill>
                  <a:srgbClr val="000000"/>
                </a:solidFill>
              </a:rPr>
              <a:t>	</a:t>
            </a:r>
            <a:r>
              <a:rPr lang="ru-RU" spc="-1" dirty="0" smtClean="0">
                <a:solidFill>
                  <a:srgbClr val="000000"/>
                </a:solidFill>
              </a:rPr>
              <a:t>			</a:t>
            </a:r>
            <a:r>
              <a:rPr lang="ru-RU" spc="-1" dirty="0" err="1" smtClean="0">
                <a:solidFill>
                  <a:srgbClr val="000000"/>
                </a:solidFill>
              </a:rPr>
              <a:t>напружених</a:t>
            </a:r>
            <a:r>
              <a:rPr lang="ru-RU" spc="-1" dirty="0" smtClean="0">
                <a:solidFill>
                  <a:srgbClr val="000000"/>
                </a:solidFill>
              </a:rPr>
              <a:t> </a:t>
            </a:r>
            <a:r>
              <a:rPr lang="ru-RU" spc="-1" dirty="0" err="1">
                <a:solidFill>
                  <a:srgbClr val="000000"/>
                </a:solidFill>
              </a:rPr>
              <a:t>нанонитках</a:t>
            </a:r>
            <a:r>
              <a:rPr lang="ru-RU" spc="-1" dirty="0">
                <a:solidFill>
                  <a:srgbClr val="000000"/>
                </a:solidFill>
              </a:rPr>
              <a:t> на </a:t>
            </a:r>
            <a:r>
              <a:rPr lang="ru-RU" spc="-1" dirty="0" err="1">
                <a:solidFill>
                  <a:srgbClr val="000000"/>
                </a:solidFill>
              </a:rPr>
              <a:t>основі</a:t>
            </a:r>
            <a:r>
              <a:rPr lang="ru-RU" spc="-1" dirty="0">
                <a:solidFill>
                  <a:srgbClr val="000000"/>
                </a:solidFill>
              </a:rPr>
              <a:t> </a:t>
            </a:r>
            <a:r>
              <a:rPr lang="en-US" spc="-1" dirty="0">
                <a:solidFill>
                  <a:srgbClr val="000000"/>
                </a:solidFill>
              </a:rPr>
              <a:t>Si </a:t>
            </a:r>
            <a:r>
              <a:rPr lang="ru-RU" spc="-1" dirty="0">
                <a:solidFill>
                  <a:srgbClr val="000000"/>
                </a:solidFill>
              </a:rPr>
              <a:t>та </a:t>
            </a:r>
            <a:r>
              <a:rPr lang="en-US" spc="-1" dirty="0" err="1" smtClean="0">
                <a:solidFill>
                  <a:srgbClr val="000000"/>
                </a:solidFill>
              </a:rPr>
              <a:t>Ge</a:t>
            </a:r>
            <a:endParaRPr lang="uk-UA" spc="-1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None/>
            </a:pPr>
            <a:endParaRPr lang="uk-UA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</a:rPr>
              <a:t>	</a:t>
            </a:r>
            <a:r>
              <a:rPr lang="ru-RU" b="1" spc="-1" dirty="0" err="1">
                <a:solidFill>
                  <a:srgbClr val="000000"/>
                </a:solidFill>
              </a:rPr>
              <a:t>Онук</a:t>
            </a:r>
            <a:r>
              <a:rPr lang="ru-RU" spc="-1" dirty="0">
                <a:solidFill>
                  <a:srgbClr val="000000"/>
                </a:solidFill>
              </a:rPr>
              <a:t> Марта 	</a:t>
            </a:r>
            <a:r>
              <a:rPr lang="ru-RU" spc="-1" dirty="0" smtClean="0">
                <a:solidFill>
                  <a:srgbClr val="000000"/>
                </a:solidFill>
              </a:rPr>
              <a:t>	</a:t>
            </a:r>
            <a:r>
              <a:rPr lang="ru-RU" spc="-1" dirty="0" err="1" smtClean="0">
                <a:solidFill>
                  <a:srgbClr val="000000"/>
                </a:solidFill>
              </a:rPr>
              <a:t>Вплив</a:t>
            </a:r>
            <a:r>
              <a:rPr lang="ru-RU" spc="-1" dirty="0" smtClean="0">
                <a:solidFill>
                  <a:srgbClr val="000000"/>
                </a:solidFill>
              </a:rPr>
              <a:t> </a:t>
            </a:r>
            <a:r>
              <a:rPr lang="ru-RU" spc="-1" dirty="0" err="1">
                <a:solidFill>
                  <a:srgbClr val="000000"/>
                </a:solidFill>
              </a:rPr>
              <a:t>оточення</a:t>
            </a:r>
            <a:r>
              <a:rPr lang="ru-RU" spc="-1" dirty="0">
                <a:solidFill>
                  <a:srgbClr val="000000"/>
                </a:solidFill>
              </a:rPr>
              <a:t> на структуру та </a:t>
            </a:r>
            <a:r>
              <a:rPr lang="ru-RU" spc="-1" dirty="0" err="1">
                <a:solidFill>
                  <a:srgbClr val="000000"/>
                </a:solidFill>
              </a:rPr>
              <a:t>властивості</a:t>
            </a:r>
            <a:r>
              <a:rPr lang="ru-RU" spc="-1" dirty="0">
                <a:solidFill>
                  <a:srgbClr val="000000"/>
                </a:solidFill>
              </a:rPr>
              <a:t> </a:t>
            </a:r>
            <a:endParaRPr lang="ru-RU" spc="-1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ru-RU" spc="-1" dirty="0">
                <a:solidFill>
                  <a:srgbClr val="000000"/>
                </a:solidFill>
              </a:rPr>
              <a:t>	</a:t>
            </a:r>
            <a:r>
              <a:rPr lang="ru-RU" spc="-1" dirty="0" smtClean="0">
                <a:solidFill>
                  <a:srgbClr val="000000"/>
                </a:solidFill>
              </a:rPr>
              <a:t>			</a:t>
            </a:r>
            <a:r>
              <a:rPr lang="ru-RU" spc="-1" dirty="0" err="1" smtClean="0">
                <a:solidFill>
                  <a:srgbClr val="000000"/>
                </a:solidFill>
              </a:rPr>
              <a:t>воднево-зв’язаних</a:t>
            </a:r>
            <a:r>
              <a:rPr lang="ru-RU" spc="-1" dirty="0" smtClean="0">
                <a:solidFill>
                  <a:srgbClr val="000000"/>
                </a:solidFill>
              </a:rPr>
              <a:t> </a:t>
            </a:r>
            <a:r>
              <a:rPr lang="ru-RU" spc="-1" dirty="0" err="1" smtClean="0">
                <a:solidFill>
                  <a:srgbClr val="000000"/>
                </a:solidFill>
              </a:rPr>
              <a:t>кластерів</a:t>
            </a:r>
            <a:endParaRPr lang="ru-RU" spc="-1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None/>
            </a:pPr>
            <a:endParaRPr lang="ru-RU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</a:rPr>
              <a:t>	</a:t>
            </a:r>
            <a:r>
              <a:rPr lang="ru-RU" b="1" spc="-1" dirty="0" err="1">
                <a:solidFill>
                  <a:srgbClr val="000000"/>
                </a:solidFill>
              </a:rPr>
              <a:t>Чепела</a:t>
            </a:r>
            <a:r>
              <a:rPr lang="ru-RU" spc="-1" dirty="0">
                <a:solidFill>
                  <a:srgbClr val="000000"/>
                </a:solidFill>
              </a:rPr>
              <a:t> Леся	</a:t>
            </a:r>
            <a:r>
              <a:rPr lang="ru-RU" spc="-1" dirty="0" smtClean="0">
                <a:solidFill>
                  <a:srgbClr val="000000"/>
                </a:solidFill>
              </a:rPr>
              <a:t>	</a:t>
            </a:r>
            <a:r>
              <a:rPr lang="ru-RU" spc="-1" dirty="0" err="1" smtClean="0">
                <a:solidFill>
                  <a:srgbClr val="000000"/>
                </a:solidFill>
              </a:rPr>
              <a:t>Особливості</a:t>
            </a:r>
            <a:r>
              <a:rPr lang="ru-RU" spc="-1" dirty="0" smtClean="0">
                <a:solidFill>
                  <a:srgbClr val="000000"/>
                </a:solidFill>
              </a:rPr>
              <a:t> </a:t>
            </a:r>
            <a:r>
              <a:rPr lang="ru-RU" spc="-1" dirty="0" err="1">
                <a:solidFill>
                  <a:srgbClr val="000000"/>
                </a:solidFill>
              </a:rPr>
              <a:t>теплофізичних</a:t>
            </a:r>
            <a:r>
              <a:rPr lang="ru-RU" spc="-1" dirty="0">
                <a:solidFill>
                  <a:srgbClr val="000000"/>
                </a:solidFill>
              </a:rPr>
              <a:t> </a:t>
            </a:r>
            <a:r>
              <a:rPr lang="ru-RU" spc="-1" dirty="0" err="1">
                <a:solidFill>
                  <a:srgbClr val="000000"/>
                </a:solidFill>
              </a:rPr>
              <a:t>властивостей</a:t>
            </a:r>
            <a:r>
              <a:rPr lang="ru-RU" spc="-1" dirty="0">
                <a:solidFill>
                  <a:srgbClr val="000000"/>
                </a:solidFill>
              </a:rPr>
              <a:t> </a:t>
            </a:r>
            <a:r>
              <a:rPr lang="ru-RU" spc="-1" dirty="0" smtClean="0">
                <a:solidFill>
                  <a:srgbClr val="000000"/>
                </a:solidFill>
              </a:rPr>
              <a:t>					</a:t>
            </a:r>
            <a:r>
              <a:rPr lang="ru-RU" spc="-1" dirty="0" err="1" smtClean="0">
                <a:solidFill>
                  <a:srgbClr val="000000"/>
                </a:solidFill>
              </a:rPr>
              <a:t>нанорозмірних</a:t>
            </a:r>
            <a:r>
              <a:rPr lang="ru-RU" spc="-1" dirty="0" smtClean="0">
                <a:solidFill>
                  <a:srgbClr val="000000"/>
                </a:solidFill>
              </a:rPr>
              <a:t> </a:t>
            </a:r>
            <a:r>
              <a:rPr lang="ru-RU" spc="-1" dirty="0" err="1">
                <a:solidFill>
                  <a:srgbClr val="000000"/>
                </a:solidFill>
              </a:rPr>
              <a:t>матеріалів</a:t>
            </a:r>
            <a:r>
              <a:rPr lang="ru-RU" spc="-1" dirty="0">
                <a:solidFill>
                  <a:srgbClr val="000000"/>
                </a:solidFill>
              </a:rPr>
              <a:t> з </a:t>
            </a:r>
            <a:r>
              <a:rPr lang="ru-RU" spc="-1" dirty="0" err="1">
                <a:solidFill>
                  <a:srgbClr val="000000"/>
                </a:solidFill>
              </a:rPr>
              <a:t>розвинутим</a:t>
            </a:r>
            <a:r>
              <a:rPr lang="ru-RU" spc="-1" dirty="0">
                <a:solidFill>
                  <a:srgbClr val="000000"/>
                </a:solidFill>
              </a:rPr>
              <a:t> </a:t>
            </a:r>
            <a:r>
              <a:rPr lang="ru-RU" spc="-1" dirty="0" smtClean="0">
                <a:solidFill>
                  <a:srgbClr val="000000"/>
                </a:solidFill>
              </a:rPr>
              <a:t>					</a:t>
            </a:r>
            <a:r>
              <a:rPr lang="ru-RU" spc="-1" dirty="0" err="1" smtClean="0">
                <a:solidFill>
                  <a:srgbClr val="000000"/>
                </a:solidFill>
              </a:rPr>
              <a:t>інтерфейсом</a:t>
            </a:r>
            <a:endParaRPr lang="ru-RU" spc="-1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None/>
            </a:pPr>
            <a:endParaRPr lang="en-US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</a:rPr>
              <a:t>	</a:t>
            </a:r>
            <a:r>
              <a:rPr lang="ru-RU" b="1" spc="-1" dirty="0" err="1">
                <a:solidFill>
                  <a:srgbClr val="000000"/>
                </a:solidFill>
              </a:rPr>
              <a:t>Попружко</a:t>
            </a:r>
            <a:r>
              <a:rPr lang="ru-RU" spc="-1" dirty="0">
                <a:solidFill>
                  <a:srgbClr val="000000"/>
                </a:solidFill>
              </a:rPr>
              <a:t> </a:t>
            </a:r>
            <a:r>
              <a:rPr lang="ru-RU" spc="-1" dirty="0" smtClean="0">
                <a:solidFill>
                  <a:srgbClr val="000000"/>
                </a:solidFill>
              </a:rPr>
              <a:t>Владислав</a:t>
            </a:r>
            <a:r>
              <a:rPr lang="ru-RU" spc="-1" dirty="0">
                <a:solidFill>
                  <a:srgbClr val="000000"/>
                </a:solidFill>
              </a:rPr>
              <a:t>	</a:t>
            </a:r>
            <a:r>
              <a:rPr lang="ru-RU" spc="-1" dirty="0" err="1">
                <a:solidFill>
                  <a:srgbClr val="000000"/>
                </a:solidFill>
              </a:rPr>
              <a:t>Функціоналізація</a:t>
            </a:r>
            <a:r>
              <a:rPr lang="ru-RU" spc="-1" dirty="0">
                <a:solidFill>
                  <a:srgbClr val="000000"/>
                </a:solidFill>
              </a:rPr>
              <a:t> </a:t>
            </a:r>
            <a:r>
              <a:rPr lang="ru-RU" spc="-1" dirty="0" err="1">
                <a:solidFill>
                  <a:srgbClr val="000000"/>
                </a:solidFill>
              </a:rPr>
              <a:t>полімерних</a:t>
            </a:r>
            <a:r>
              <a:rPr lang="ru-RU" spc="-1" dirty="0">
                <a:solidFill>
                  <a:srgbClr val="000000"/>
                </a:solidFill>
              </a:rPr>
              <a:t> </a:t>
            </a:r>
            <a:r>
              <a:rPr lang="ru-RU" spc="-1" dirty="0" err="1">
                <a:solidFill>
                  <a:srgbClr val="000000"/>
                </a:solidFill>
              </a:rPr>
              <a:t>композитів</a:t>
            </a:r>
            <a:r>
              <a:rPr lang="ru-RU" spc="-1" dirty="0">
                <a:solidFill>
                  <a:srgbClr val="000000"/>
                </a:solidFill>
              </a:rPr>
              <a:t> </a:t>
            </a:r>
            <a:endParaRPr lang="ru-RU" spc="-1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ru-RU" spc="-1" dirty="0">
                <a:solidFill>
                  <a:srgbClr val="000000"/>
                </a:solidFill>
              </a:rPr>
              <a:t>	</a:t>
            </a:r>
            <a:r>
              <a:rPr lang="ru-RU" spc="-1" dirty="0" smtClean="0">
                <a:solidFill>
                  <a:srgbClr val="000000"/>
                </a:solidFill>
              </a:rPr>
              <a:t>			</a:t>
            </a:r>
            <a:r>
              <a:rPr lang="ru-RU" spc="-1" dirty="0" err="1" smtClean="0">
                <a:solidFill>
                  <a:srgbClr val="000000"/>
                </a:solidFill>
              </a:rPr>
              <a:t>поліаміду</a:t>
            </a:r>
            <a:r>
              <a:rPr lang="ru-RU" spc="-1" dirty="0" smtClean="0">
                <a:solidFill>
                  <a:srgbClr val="000000"/>
                </a:solidFill>
              </a:rPr>
              <a:t> </a:t>
            </a:r>
            <a:r>
              <a:rPr lang="ru-RU" spc="-1" dirty="0">
                <a:solidFill>
                  <a:srgbClr val="000000"/>
                </a:solidFill>
              </a:rPr>
              <a:t>з </a:t>
            </a:r>
            <a:r>
              <a:rPr lang="ru-RU" spc="-1" dirty="0" err="1">
                <a:solidFill>
                  <a:srgbClr val="000000"/>
                </a:solidFill>
              </a:rPr>
              <a:t>вуглецевими</a:t>
            </a:r>
            <a:r>
              <a:rPr lang="ru-RU" spc="-1" dirty="0">
                <a:solidFill>
                  <a:srgbClr val="000000"/>
                </a:solidFill>
              </a:rPr>
              <a:t> </a:t>
            </a:r>
            <a:r>
              <a:rPr lang="ru-RU" spc="-1" dirty="0" err="1" smtClean="0">
                <a:solidFill>
                  <a:srgbClr val="000000"/>
                </a:solidFill>
              </a:rPr>
              <a:t>нанотрубками</a:t>
            </a:r>
            <a:endParaRPr lang="ru-RU" spc="-1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ru-RU" spc="-1" dirty="0">
                <a:solidFill>
                  <a:srgbClr val="000000"/>
                </a:solidFill>
              </a:rPr>
              <a:t>	</a:t>
            </a:r>
            <a:endParaRPr lang="ru-RU" spc="-1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ru-RU" spc="-1" dirty="0" smtClean="0">
                <a:solidFill>
                  <a:srgbClr val="000000"/>
                </a:solidFill>
              </a:rPr>
              <a:t>	</a:t>
            </a:r>
            <a:r>
              <a:rPr lang="ru-RU" b="1" spc="-1" dirty="0" err="1" smtClean="0">
                <a:solidFill>
                  <a:srgbClr val="000000"/>
                </a:solidFill>
              </a:rPr>
              <a:t>Косячкін</a:t>
            </a:r>
            <a:r>
              <a:rPr lang="ru-RU" spc="-1" dirty="0" smtClean="0">
                <a:solidFill>
                  <a:srgbClr val="000000"/>
                </a:solidFill>
              </a:rPr>
              <a:t> </a:t>
            </a:r>
            <a:r>
              <a:rPr lang="ru-RU" spc="-1" dirty="0" err="1">
                <a:solidFill>
                  <a:srgbClr val="000000"/>
                </a:solidFill>
              </a:rPr>
              <a:t>Єгор</a:t>
            </a:r>
            <a:r>
              <a:rPr lang="ru-RU" spc="-1" dirty="0">
                <a:solidFill>
                  <a:srgbClr val="000000"/>
                </a:solidFill>
              </a:rPr>
              <a:t> 	</a:t>
            </a:r>
            <a:endParaRPr lang="en-US" sz="180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D4D7F14E-2A70-40DB-A55D-AE8003DFD8E2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48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338" name="TextShape 1"/>
          <p:cNvSpPr/>
          <p:nvPr/>
        </p:nvSpPr>
        <p:spPr>
          <a:xfrm>
            <a:off x="7621" y="2060848"/>
            <a:ext cx="9143640" cy="47740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8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Відзнаки</a:t>
            </a:r>
            <a:r>
              <a:rPr lang="ru-RU" sz="28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, </a:t>
            </a:r>
            <a:r>
              <a:rPr lang="ru-RU" sz="28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2024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7" name="TextBox 2"/>
          <p:cNvSpPr/>
          <p:nvPr/>
        </p:nvSpPr>
        <p:spPr>
          <a:xfrm>
            <a:off x="-129" y="1052736"/>
            <a:ext cx="9143640" cy="52272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800" spc="-1" dirty="0" err="1">
                <a:solidFill>
                  <a:srgbClr val="A50021"/>
                </a:solidFill>
              </a:rPr>
              <a:t>Наукова</a:t>
            </a:r>
            <a:r>
              <a:rPr lang="ru-RU" sz="2800" spc="-1" dirty="0">
                <a:solidFill>
                  <a:srgbClr val="A50021"/>
                </a:solidFill>
              </a:rPr>
              <a:t> </a:t>
            </a:r>
            <a:r>
              <a:rPr lang="ru-RU" sz="2800" spc="-1" dirty="0" smtClean="0">
                <a:solidFill>
                  <a:srgbClr val="A50021"/>
                </a:solidFill>
              </a:rPr>
              <a:t>робота </a:t>
            </a:r>
            <a:r>
              <a:rPr lang="ru-RU" sz="2800" spc="-1" dirty="0" err="1" smtClean="0">
                <a:solidFill>
                  <a:srgbClr val="A50021"/>
                </a:solidFill>
              </a:rPr>
              <a:t>фізичного</a:t>
            </a:r>
            <a:r>
              <a:rPr lang="ru-RU" sz="2800" spc="-1" dirty="0" smtClean="0">
                <a:solidFill>
                  <a:srgbClr val="A50021"/>
                </a:solidFill>
              </a:rPr>
              <a:t> факультету у 2024 р.</a:t>
            </a:r>
            <a:endParaRPr lang="ru-RU" sz="2800" spc="-1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2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ldNum" idx="61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D4D7F14E-2A70-40DB-A55D-AE8003DFD8E2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49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338" name="TextShape 1"/>
          <p:cNvSpPr/>
          <p:nvPr/>
        </p:nvSpPr>
        <p:spPr>
          <a:xfrm>
            <a:off x="0" y="71280"/>
            <a:ext cx="9143640" cy="58392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8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Відзнаки</a:t>
            </a:r>
            <a:r>
              <a:rPr lang="ru-RU" sz="28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, </a:t>
            </a:r>
            <a:r>
              <a:rPr lang="ru-RU" sz="28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2024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7344" y="908720"/>
            <a:ext cx="856895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ПРЕМІЯ КИЇВСЬКОГО МІСЬКОГО ГОЛОВИ ЗА ОСОБЛИВІ ДОСЯГНЕННЯ МОЛОДІ У РОЗБУДОВІ СТОЛИЦІ УКРАЇНИ МІСТА-ГЕРОЯ КИЄВА</a:t>
            </a:r>
          </a:p>
          <a:p>
            <a:r>
              <a:rPr lang="ru-RU" dirty="0"/>
              <a:t>- у </a:t>
            </a:r>
            <a:r>
              <a:rPr lang="ru-RU" dirty="0" err="1"/>
              <a:t>номінації</a:t>
            </a:r>
            <a:r>
              <a:rPr lang="ru-RU" dirty="0"/>
              <a:t> «</a:t>
            </a:r>
            <a:r>
              <a:rPr lang="ru-RU" dirty="0" err="1"/>
              <a:t>наукові</a:t>
            </a:r>
            <a:r>
              <a:rPr lang="ru-RU" dirty="0"/>
              <a:t> </a:t>
            </a:r>
            <a:r>
              <a:rPr lang="ru-RU" dirty="0" err="1"/>
              <a:t>досягнення</a:t>
            </a:r>
            <a:r>
              <a:rPr lang="ru-RU" dirty="0"/>
              <a:t>»:</a:t>
            </a:r>
          </a:p>
          <a:p>
            <a:r>
              <a:rPr lang="ru-RU" dirty="0"/>
              <a:t>ЯКОВЕНКО </a:t>
            </a:r>
            <a:r>
              <a:rPr lang="ru-RU" dirty="0" err="1"/>
              <a:t>Олена</a:t>
            </a:r>
            <a:r>
              <a:rPr lang="ru-RU" dirty="0"/>
              <a:t> </a:t>
            </a:r>
            <a:r>
              <a:rPr lang="ru-RU" dirty="0" err="1"/>
              <a:t>Сергіївна</a:t>
            </a:r>
            <a:r>
              <a:rPr lang="ru-RU" dirty="0"/>
              <a:t> – кандидат </a:t>
            </a:r>
            <a:r>
              <a:rPr lang="ru-RU" dirty="0" err="1"/>
              <a:t>фізико-математичних</a:t>
            </a:r>
            <a:r>
              <a:rPr lang="ru-RU" dirty="0"/>
              <a:t> наук, </a:t>
            </a:r>
            <a:r>
              <a:rPr lang="ru-RU" dirty="0" err="1"/>
              <a:t>науковий</a:t>
            </a:r>
            <a:r>
              <a:rPr lang="ru-RU" dirty="0"/>
              <a:t> </a:t>
            </a:r>
            <a:r>
              <a:rPr lang="ru-RU" dirty="0" err="1"/>
              <a:t>співробітник</a:t>
            </a:r>
            <a:r>
              <a:rPr lang="ru-RU" dirty="0"/>
              <a:t> НДЛ «</a:t>
            </a:r>
            <a:r>
              <a:rPr lang="ru-RU" dirty="0" err="1"/>
              <a:t>Фізичне</a:t>
            </a:r>
            <a:r>
              <a:rPr lang="ru-RU" dirty="0"/>
              <a:t> </a:t>
            </a:r>
            <a:r>
              <a:rPr lang="ru-RU" dirty="0" err="1"/>
              <a:t>матеріалознавство</a:t>
            </a:r>
            <a:r>
              <a:rPr lang="ru-RU" dirty="0"/>
              <a:t> твердого </a:t>
            </a:r>
            <a:r>
              <a:rPr lang="ru-RU" dirty="0" err="1"/>
              <a:t>тіла</a:t>
            </a:r>
            <a:r>
              <a:rPr lang="ru-RU" dirty="0"/>
              <a:t>» </a:t>
            </a:r>
            <a:r>
              <a:rPr lang="ru-RU" dirty="0" err="1"/>
              <a:t>фізичного</a:t>
            </a:r>
            <a:r>
              <a:rPr lang="ru-RU" dirty="0"/>
              <a:t> факультету.</a:t>
            </a:r>
          </a:p>
          <a:p>
            <a:endParaRPr lang="ru-RU" dirty="0"/>
          </a:p>
          <a:p>
            <a:pPr algn="ctr"/>
            <a:r>
              <a:rPr lang="ru-RU" dirty="0"/>
              <a:t>СТИПЕНДІЇ КАБІНЕТУ МІНІСТРІВ УКРАЇНИ ДЛЯ МОЛОДИХ ВЧЕНИХ</a:t>
            </a:r>
          </a:p>
          <a:p>
            <a:r>
              <a:rPr lang="ru-RU" dirty="0"/>
              <a:t>ЛІЩУК </a:t>
            </a:r>
            <a:r>
              <a:rPr lang="ru-RU" dirty="0" err="1"/>
              <a:t>Павло</a:t>
            </a:r>
            <a:r>
              <a:rPr lang="ru-RU" dirty="0"/>
              <a:t> </a:t>
            </a:r>
            <a:r>
              <a:rPr lang="ru-RU" dirty="0" err="1"/>
              <a:t>Олександрович</a:t>
            </a:r>
            <a:r>
              <a:rPr lang="ru-RU" dirty="0"/>
              <a:t> – кандидат </a:t>
            </a:r>
            <a:r>
              <a:rPr lang="ru-RU" dirty="0" err="1"/>
              <a:t>фізико-математичних</a:t>
            </a:r>
            <a:r>
              <a:rPr lang="ru-RU" dirty="0"/>
              <a:t> наук, </a:t>
            </a:r>
            <a:r>
              <a:rPr lang="ru-RU" dirty="0" err="1"/>
              <a:t>асистент</a:t>
            </a:r>
            <a:r>
              <a:rPr lang="ru-RU" dirty="0"/>
              <a:t> </a:t>
            </a:r>
            <a:r>
              <a:rPr lang="ru-RU" dirty="0" err="1"/>
              <a:t>кафедри</a:t>
            </a:r>
            <a:r>
              <a:rPr lang="ru-RU" dirty="0"/>
              <a:t> </a:t>
            </a:r>
            <a:r>
              <a:rPr lang="ru-RU" dirty="0" err="1"/>
              <a:t>загальної</a:t>
            </a:r>
            <a:r>
              <a:rPr lang="ru-RU" dirty="0"/>
              <a:t> </a:t>
            </a:r>
            <a:r>
              <a:rPr lang="ru-RU" dirty="0" err="1"/>
              <a:t>фізики</a:t>
            </a:r>
            <a:r>
              <a:rPr lang="ru-RU" dirty="0"/>
              <a:t> </a:t>
            </a:r>
            <a:r>
              <a:rPr lang="ru-RU" dirty="0" err="1"/>
              <a:t>фізичного</a:t>
            </a:r>
            <a:r>
              <a:rPr lang="ru-RU" dirty="0"/>
              <a:t> факультету.</a:t>
            </a:r>
          </a:p>
          <a:p>
            <a:endParaRPr lang="ru-RU" dirty="0"/>
          </a:p>
          <a:p>
            <a:pPr algn="ctr"/>
            <a:r>
              <a:rPr lang="ru-RU" dirty="0"/>
              <a:t>СТИПЕНДІЯ ФУЛБРАЙТА /</a:t>
            </a:r>
            <a:r>
              <a:rPr lang="en-US" dirty="0"/>
              <a:t>FULBRIGHT SCHOLAR PROGRAM</a:t>
            </a:r>
          </a:p>
          <a:p>
            <a:r>
              <a:rPr lang="ru-RU" dirty="0"/>
              <a:t>ЧУКОВА Оксана </a:t>
            </a:r>
            <a:r>
              <a:rPr lang="ru-RU" dirty="0" err="1"/>
              <a:t>Володимирівна</a:t>
            </a:r>
            <a:r>
              <a:rPr lang="ru-RU" dirty="0"/>
              <a:t> – кандидат </a:t>
            </a:r>
            <a:r>
              <a:rPr lang="ru-RU" dirty="0" err="1"/>
              <a:t>фізико-математичних</a:t>
            </a:r>
            <a:r>
              <a:rPr lang="ru-RU" dirty="0"/>
              <a:t> наук, старший </a:t>
            </a:r>
            <a:r>
              <a:rPr lang="ru-RU" dirty="0" err="1"/>
              <a:t>науковий</a:t>
            </a:r>
            <a:r>
              <a:rPr lang="ru-RU" dirty="0"/>
              <a:t> </a:t>
            </a:r>
            <a:r>
              <a:rPr lang="ru-RU" dirty="0" err="1"/>
              <a:t>співробітник</a:t>
            </a:r>
            <a:r>
              <a:rPr lang="ru-RU" dirty="0"/>
              <a:t>, старший </a:t>
            </a:r>
            <a:r>
              <a:rPr lang="ru-RU" dirty="0" err="1"/>
              <a:t>науковий</a:t>
            </a:r>
            <a:r>
              <a:rPr lang="ru-RU" dirty="0"/>
              <a:t> </a:t>
            </a:r>
            <a:r>
              <a:rPr lang="ru-RU" dirty="0" err="1"/>
              <a:t>співробітник</a:t>
            </a:r>
            <a:r>
              <a:rPr lang="ru-RU" dirty="0"/>
              <a:t> НДЛ «</a:t>
            </a:r>
            <a:r>
              <a:rPr lang="ru-RU" dirty="0" err="1"/>
              <a:t>Спектроскопія</a:t>
            </a:r>
            <a:r>
              <a:rPr lang="ru-RU" dirty="0"/>
              <a:t> </a:t>
            </a:r>
            <a:r>
              <a:rPr lang="ru-RU" dirty="0" err="1"/>
              <a:t>конденсованого</a:t>
            </a:r>
            <a:r>
              <a:rPr lang="ru-RU" dirty="0"/>
              <a:t> стану» </a:t>
            </a:r>
            <a:r>
              <a:rPr lang="ru-RU" dirty="0" err="1"/>
              <a:t>кафедри</a:t>
            </a:r>
            <a:r>
              <a:rPr lang="ru-RU" dirty="0"/>
              <a:t> оптики </a:t>
            </a:r>
            <a:r>
              <a:rPr lang="ru-RU" dirty="0" err="1"/>
              <a:t>фізичного</a:t>
            </a:r>
            <a:r>
              <a:rPr lang="ru-RU" dirty="0"/>
              <a:t> факультету</a:t>
            </a:r>
            <a:r>
              <a:rPr lang="ru-RU" dirty="0" smtClean="0"/>
              <a:t>.</a:t>
            </a:r>
          </a:p>
          <a:p>
            <a:endParaRPr lang="uk-UA" dirty="0"/>
          </a:p>
          <a:p>
            <a:pPr algn="ctr"/>
            <a:r>
              <a:rPr lang="ru-RU" dirty="0"/>
              <a:t>ПОДЯКА НАН УКРАЇНИ</a:t>
            </a:r>
          </a:p>
          <a:p>
            <a:r>
              <a:rPr lang="ru-RU" dirty="0"/>
              <a:t>ОСТАПЕНКО Роман </a:t>
            </a:r>
            <a:r>
              <a:rPr lang="ru-RU" dirty="0" err="1"/>
              <a:t>Володимирович</a:t>
            </a:r>
            <a:r>
              <a:rPr lang="ru-RU" dirty="0"/>
              <a:t> – кандидат </a:t>
            </a:r>
            <a:r>
              <a:rPr lang="ru-RU" dirty="0" err="1"/>
              <a:t>фізико-математичних</a:t>
            </a:r>
            <a:r>
              <a:rPr lang="ru-RU" dirty="0"/>
              <a:t> наук, </a:t>
            </a:r>
            <a:r>
              <a:rPr lang="ru-RU" dirty="0" err="1"/>
              <a:t>асистент</a:t>
            </a:r>
            <a:r>
              <a:rPr lang="ru-RU" dirty="0"/>
              <a:t> </a:t>
            </a:r>
            <a:r>
              <a:rPr lang="ru-RU" dirty="0" err="1"/>
              <a:t>кафедри</a:t>
            </a:r>
            <a:r>
              <a:rPr lang="ru-RU" dirty="0"/>
              <a:t> </a:t>
            </a:r>
            <a:r>
              <a:rPr lang="ru-RU" dirty="0" err="1"/>
              <a:t>фізики</a:t>
            </a:r>
            <a:r>
              <a:rPr lang="ru-RU" dirty="0"/>
              <a:t> </a:t>
            </a:r>
            <a:r>
              <a:rPr lang="ru-RU" dirty="0" err="1"/>
              <a:t>металів</a:t>
            </a:r>
            <a:r>
              <a:rPr lang="ru-RU" dirty="0"/>
              <a:t> </a:t>
            </a:r>
            <a:r>
              <a:rPr lang="ru-RU" dirty="0" err="1"/>
              <a:t>фізичного</a:t>
            </a:r>
            <a:r>
              <a:rPr lang="ru-RU" dirty="0"/>
              <a:t> факультету</a:t>
            </a:r>
          </a:p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7524328" cy="6917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laceHolder 1"/>
          <p:cNvSpPr>
            <a:spLocks noGrp="1"/>
          </p:cNvSpPr>
          <p:nvPr>
            <p:ph type="sldNum" idx="4294967295"/>
          </p:nvPr>
        </p:nvSpPr>
        <p:spPr>
          <a:xfrm>
            <a:off x="8413560" y="6525344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0375436-D2AB-4F3D-9B78-42DE416C119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5</a:t>
            </a:fld>
            <a:endParaRPr lang="en-US" sz="2000" b="0" strike="noStrike" spc="-1">
              <a:latin typeface="Times New Roman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864756" y="260648"/>
            <a:ext cx="313118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818928" y="2234340"/>
            <a:ext cx="307670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199475" y="3983798"/>
            <a:ext cx="183942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5396873" y="3789040"/>
            <a:ext cx="183942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95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D4D7F14E-2A70-40DB-A55D-AE8003DFD8E2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50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338" name="TextShape 1"/>
          <p:cNvSpPr/>
          <p:nvPr/>
        </p:nvSpPr>
        <p:spPr>
          <a:xfrm>
            <a:off x="0" y="71280"/>
            <a:ext cx="9143640" cy="58392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8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Відзнаки</a:t>
            </a:r>
            <a:r>
              <a:rPr lang="ru-RU" sz="28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, </a:t>
            </a:r>
            <a:r>
              <a:rPr lang="ru-RU" sz="28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2024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360" y="836712"/>
            <a:ext cx="9144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ПОДЯКА РЕКТОРА</a:t>
            </a:r>
          </a:p>
          <a:p>
            <a:r>
              <a:rPr lang="ru-RU" dirty="0"/>
              <a:t>МАЦУЙ Людмила </a:t>
            </a:r>
            <a:r>
              <a:rPr lang="ru-RU" dirty="0" err="1"/>
              <a:t>Юріївна</a:t>
            </a:r>
            <a:r>
              <a:rPr lang="ru-RU" dirty="0"/>
              <a:t> – доктор </a:t>
            </a:r>
            <a:r>
              <a:rPr lang="ru-RU" dirty="0" err="1"/>
              <a:t>фізико-математичних</a:t>
            </a:r>
            <a:r>
              <a:rPr lang="ru-RU" dirty="0"/>
              <a:t> наук, </a:t>
            </a:r>
            <a:r>
              <a:rPr lang="ru-RU" dirty="0" err="1"/>
              <a:t>професор</a:t>
            </a:r>
            <a:r>
              <a:rPr lang="ru-RU" dirty="0"/>
              <a:t>, </a:t>
            </a:r>
            <a:r>
              <a:rPr lang="ru-RU" dirty="0" err="1"/>
              <a:t>завідувач</a:t>
            </a:r>
            <a:r>
              <a:rPr lang="ru-RU" dirty="0"/>
              <a:t> НДЛ «</a:t>
            </a:r>
            <a:r>
              <a:rPr lang="ru-RU" dirty="0" err="1"/>
              <a:t>Фізичне</a:t>
            </a:r>
            <a:r>
              <a:rPr lang="ru-RU" dirty="0"/>
              <a:t> </a:t>
            </a:r>
            <a:r>
              <a:rPr lang="ru-RU" dirty="0" err="1"/>
              <a:t>матеріалознавство</a:t>
            </a:r>
            <a:r>
              <a:rPr lang="ru-RU" dirty="0"/>
              <a:t> твердого </a:t>
            </a:r>
            <a:r>
              <a:rPr lang="ru-RU" dirty="0" err="1"/>
              <a:t>тіла</a:t>
            </a:r>
            <a:r>
              <a:rPr lang="ru-RU" dirty="0"/>
              <a:t>» </a:t>
            </a:r>
            <a:r>
              <a:rPr lang="ru-RU" dirty="0" err="1"/>
              <a:t>фізичного</a:t>
            </a:r>
            <a:r>
              <a:rPr lang="ru-RU" dirty="0"/>
              <a:t> факультету.</a:t>
            </a:r>
          </a:p>
          <a:p>
            <a:r>
              <a:rPr lang="ru-RU" dirty="0"/>
              <a:t>ОСТАПЕНКО Роман </a:t>
            </a:r>
            <a:r>
              <a:rPr lang="ru-RU" dirty="0" err="1"/>
              <a:t>Володимирович</a:t>
            </a:r>
            <a:r>
              <a:rPr lang="ru-RU" dirty="0"/>
              <a:t> – кандидат </a:t>
            </a:r>
            <a:r>
              <a:rPr lang="ru-RU" dirty="0" err="1"/>
              <a:t>фізико-математичних</a:t>
            </a:r>
            <a:r>
              <a:rPr lang="ru-RU" dirty="0"/>
              <a:t> наук, </a:t>
            </a:r>
            <a:r>
              <a:rPr lang="ru-RU" dirty="0" err="1"/>
              <a:t>асистент</a:t>
            </a:r>
            <a:r>
              <a:rPr lang="ru-RU" dirty="0"/>
              <a:t> </a:t>
            </a:r>
            <a:r>
              <a:rPr lang="ru-RU" dirty="0" err="1"/>
              <a:t>кафедри</a:t>
            </a:r>
            <a:r>
              <a:rPr lang="ru-RU" dirty="0"/>
              <a:t> </a:t>
            </a:r>
            <a:r>
              <a:rPr lang="ru-RU" dirty="0" err="1"/>
              <a:t>фізики</a:t>
            </a:r>
            <a:r>
              <a:rPr lang="ru-RU" dirty="0"/>
              <a:t> </a:t>
            </a:r>
            <a:r>
              <a:rPr lang="ru-RU" dirty="0" err="1"/>
              <a:t>металів</a:t>
            </a:r>
            <a:r>
              <a:rPr lang="ru-RU" dirty="0"/>
              <a:t> </a:t>
            </a:r>
            <a:r>
              <a:rPr lang="ru-RU" dirty="0" err="1"/>
              <a:t>фізичного</a:t>
            </a:r>
            <a:r>
              <a:rPr lang="ru-RU" dirty="0"/>
              <a:t> факультету</a:t>
            </a:r>
          </a:p>
          <a:p>
            <a:r>
              <a:rPr lang="ru-RU" dirty="0"/>
              <a:t>ЧЕПЕЛА Леся </a:t>
            </a:r>
            <a:r>
              <a:rPr lang="ru-RU" dirty="0" err="1"/>
              <a:t>Ігорівна</a:t>
            </a:r>
            <a:r>
              <a:rPr lang="ru-RU" dirty="0"/>
              <a:t> - </a:t>
            </a:r>
            <a:r>
              <a:rPr lang="ru-RU" dirty="0" err="1"/>
              <a:t>аспірантка</a:t>
            </a:r>
            <a:r>
              <a:rPr lang="ru-RU" dirty="0"/>
              <a:t> 4 року </a:t>
            </a:r>
            <a:r>
              <a:rPr lang="ru-RU" dirty="0" err="1"/>
              <a:t>навчання</a:t>
            </a:r>
            <a:r>
              <a:rPr lang="ru-RU" dirty="0"/>
              <a:t> </a:t>
            </a:r>
            <a:r>
              <a:rPr lang="ru-RU" dirty="0" err="1"/>
              <a:t>фізичного</a:t>
            </a:r>
            <a:r>
              <a:rPr lang="ru-RU" dirty="0"/>
              <a:t> факультету</a:t>
            </a:r>
          </a:p>
          <a:p>
            <a:endParaRPr lang="ru-RU" dirty="0"/>
          </a:p>
          <a:p>
            <a:pPr algn="ctr"/>
            <a:r>
              <a:rPr lang="ru-RU" dirty="0"/>
              <a:t>ГРАМОТА «ЗА НАУКОВІ ДОСЯГНЕННЯ»</a:t>
            </a:r>
          </a:p>
          <a:p>
            <a:r>
              <a:rPr lang="ru-RU" dirty="0"/>
              <a:t>ГОРБАР </a:t>
            </a:r>
            <a:r>
              <a:rPr lang="ru-RU" dirty="0" err="1"/>
              <a:t>Едуард</a:t>
            </a:r>
            <a:r>
              <a:rPr lang="ru-RU" dirty="0"/>
              <a:t> </a:t>
            </a:r>
            <a:r>
              <a:rPr lang="ru-RU" dirty="0" err="1"/>
              <a:t>Володимирович</a:t>
            </a:r>
            <a:r>
              <a:rPr lang="ru-RU" dirty="0"/>
              <a:t> – доктор </a:t>
            </a:r>
            <a:r>
              <a:rPr lang="ru-RU" dirty="0" err="1"/>
              <a:t>фізико-математичних</a:t>
            </a:r>
            <a:r>
              <a:rPr lang="ru-RU" dirty="0"/>
              <a:t> наук, </a:t>
            </a:r>
            <a:r>
              <a:rPr lang="ru-RU" dirty="0" err="1"/>
              <a:t>професор</a:t>
            </a:r>
            <a:r>
              <a:rPr lang="ru-RU" dirty="0"/>
              <a:t>, </a:t>
            </a:r>
            <a:r>
              <a:rPr lang="ru-RU" dirty="0" err="1"/>
              <a:t>професор</a:t>
            </a:r>
            <a:r>
              <a:rPr lang="ru-RU" dirty="0"/>
              <a:t> </a:t>
            </a:r>
            <a:r>
              <a:rPr lang="ru-RU" dirty="0" err="1"/>
              <a:t>кафедри</a:t>
            </a:r>
            <a:r>
              <a:rPr lang="ru-RU" dirty="0"/>
              <a:t> </a:t>
            </a:r>
            <a:r>
              <a:rPr lang="ru-RU" dirty="0" err="1"/>
              <a:t>квантової</a:t>
            </a:r>
            <a:r>
              <a:rPr lang="ru-RU" dirty="0"/>
              <a:t> </a:t>
            </a:r>
            <a:r>
              <a:rPr lang="ru-RU" dirty="0" err="1"/>
              <a:t>теорії</a:t>
            </a:r>
            <a:r>
              <a:rPr lang="ru-RU" dirty="0"/>
              <a:t> поля та </a:t>
            </a:r>
            <a:r>
              <a:rPr lang="ru-RU" dirty="0" err="1"/>
              <a:t>космомікрофізики</a:t>
            </a:r>
            <a:r>
              <a:rPr lang="ru-RU" dirty="0"/>
              <a:t> </a:t>
            </a:r>
            <a:r>
              <a:rPr lang="ru-RU" dirty="0" err="1"/>
              <a:t>фізичного</a:t>
            </a:r>
            <a:r>
              <a:rPr lang="ru-RU" dirty="0"/>
              <a:t> факультету.</a:t>
            </a:r>
          </a:p>
          <a:p>
            <a:r>
              <a:rPr lang="ru-RU" dirty="0"/>
              <a:t>НАУМЕНКО </a:t>
            </a:r>
            <a:r>
              <a:rPr lang="ru-RU" dirty="0" err="1"/>
              <a:t>Антоніна</a:t>
            </a:r>
            <a:r>
              <a:rPr lang="ru-RU" dirty="0"/>
              <a:t> </a:t>
            </a:r>
            <a:r>
              <a:rPr lang="ru-RU" dirty="0" err="1"/>
              <a:t>Прокопіївна</a:t>
            </a:r>
            <a:r>
              <a:rPr lang="ru-RU" dirty="0"/>
              <a:t> – кандидат </a:t>
            </a:r>
            <a:r>
              <a:rPr lang="ru-RU" dirty="0" err="1"/>
              <a:t>фізико-математичних</a:t>
            </a:r>
            <a:r>
              <a:rPr lang="ru-RU" dirty="0"/>
              <a:t> наук, старший </a:t>
            </a:r>
            <a:r>
              <a:rPr lang="ru-RU" dirty="0" err="1"/>
              <a:t>науковий</a:t>
            </a:r>
            <a:r>
              <a:rPr lang="ru-RU" dirty="0"/>
              <a:t> </a:t>
            </a:r>
            <a:r>
              <a:rPr lang="ru-RU" dirty="0" err="1"/>
              <a:t>співробітник</a:t>
            </a:r>
            <a:r>
              <a:rPr lang="ru-RU" dirty="0"/>
              <a:t>, </a:t>
            </a:r>
            <a:r>
              <a:rPr lang="ru-RU" dirty="0" err="1"/>
              <a:t>завідувач</a:t>
            </a:r>
            <a:r>
              <a:rPr lang="ru-RU" dirty="0"/>
              <a:t> НДЛ «</a:t>
            </a:r>
            <a:r>
              <a:rPr lang="ru-RU" dirty="0" err="1"/>
              <a:t>Електронно-оптичних</a:t>
            </a:r>
            <a:r>
              <a:rPr lang="ru-RU" dirty="0"/>
              <a:t> </a:t>
            </a:r>
            <a:r>
              <a:rPr lang="ru-RU" dirty="0" err="1"/>
              <a:t>процесів</a:t>
            </a:r>
            <a:r>
              <a:rPr lang="ru-RU" dirty="0"/>
              <a:t>» </a:t>
            </a:r>
            <a:r>
              <a:rPr lang="ru-RU" dirty="0" err="1"/>
              <a:t>фізичного</a:t>
            </a:r>
            <a:r>
              <a:rPr lang="ru-RU" dirty="0"/>
              <a:t> факультету.</a:t>
            </a:r>
          </a:p>
          <a:p>
            <a:endParaRPr lang="ru-RU" dirty="0"/>
          </a:p>
          <a:p>
            <a:pPr algn="ctr"/>
            <a:r>
              <a:rPr lang="ru-RU" dirty="0"/>
              <a:t>ГРАМОТА «ЗА УСПІХИ У НАВЧАЛЬНІЙ, НАУКОВІЙ І ВИХОВНІЙ РОБОТІ»</a:t>
            </a:r>
          </a:p>
          <a:p>
            <a:r>
              <a:rPr lang="ru-RU" dirty="0"/>
              <a:t>ВІЛЬЧИНСЬКИЙ </a:t>
            </a:r>
            <a:r>
              <a:rPr lang="ru-RU" dirty="0" err="1"/>
              <a:t>Станіслав</a:t>
            </a:r>
            <a:r>
              <a:rPr lang="ru-RU" dirty="0"/>
              <a:t> </a:t>
            </a:r>
            <a:r>
              <a:rPr lang="ru-RU" dirty="0" err="1"/>
              <a:t>Йосипович</a:t>
            </a:r>
            <a:r>
              <a:rPr lang="ru-RU" dirty="0"/>
              <a:t> – доктор </a:t>
            </a:r>
            <a:r>
              <a:rPr lang="ru-RU" dirty="0" err="1"/>
              <a:t>фізико-математичних</a:t>
            </a:r>
            <a:r>
              <a:rPr lang="ru-RU" dirty="0"/>
              <a:t> наук, </a:t>
            </a:r>
            <a:r>
              <a:rPr lang="ru-RU" dirty="0" err="1"/>
              <a:t>професор</a:t>
            </a:r>
            <a:r>
              <a:rPr lang="ru-RU" dirty="0"/>
              <a:t>, </a:t>
            </a:r>
            <a:r>
              <a:rPr lang="ru-RU" dirty="0" err="1"/>
              <a:t>завідувач</a:t>
            </a:r>
            <a:r>
              <a:rPr lang="ru-RU" dirty="0"/>
              <a:t> </a:t>
            </a:r>
            <a:r>
              <a:rPr lang="ru-RU" dirty="0" err="1"/>
              <a:t>кафедри</a:t>
            </a:r>
            <a:r>
              <a:rPr lang="ru-RU" dirty="0"/>
              <a:t> </a:t>
            </a:r>
            <a:r>
              <a:rPr lang="ru-RU" dirty="0" err="1"/>
              <a:t>квантової</a:t>
            </a:r>
            <a:r>
              <a:rPr lang="ru-RU" dirty="0"/>
              <a:t> </a:t>
            </a:r>
            <a:r>
              <a:rPr lang="ru-RU" dirty="0" err="1"/>
              <a:t>теорії</a:t>
            </a:r>
            <a:r>
              <a:rPr lang="ru-RU" dirty="0"/>
              <a:t> поля </a:t>
            </a:r>
            <a:r>
              <a:rPr lang="ru-RU" dirty="0" err="1"/>
              <a:t>фізичного</a:t>
            </a:r>
            <a:r>
              <a:rPr lang="ru-RU" dirty="0"/>
              <a:t> факультету.</a:t>
            </a:r>
          </a:p>
          <a:p>
            <a:r>
              <a:rPr lang="ru-RU" dirty="0"/>
              <a:t>ОЛІХ Олег Ярославович – доктор </a:t>
            </a:r>
            <a:r>
              <a:rPr lang="ru-RU" dirty="0" err="1"/>
              <a:t>фізико-математичних</a:t>
            </a:r>
            <a:r>
              <a:rPr lang="ru-RU" dirty="0"/>
              <a:t> наук, </a:t>
            </a:r>
            <a:r>
              <a:rPr lang="ru-RU" dirty="0" err="1"/>
              <a:t>професор</a:t>
            </a:r>
            <a:r>
              <a:rPr lang="ru-RU" dirty="0"/>
              <a:t>, </a:t>
            </a:r>
            <a:r>
              <a:rPr lang="ru-RU" dirty="0" err="1"/>
              <a:t>професор</a:t>
            </a:r>
            <a:r>
              <a:rPr lang="ru-RU" dirty="0"/>
              <a:t> </a:t>
            </a:r>
            <a:r>
              <a:rPr lang="ru-RU" dirty="0" err="1"/>
              <a:t>кафедри</a:t>
            </a:r>
            <a:r>
              <a:rPr lang="ru-RU" dirty="0"/>
              <a:t> </a:t>
            </a:r>
            <a:r>
              <a:rPr lang="ru-RU" dirty="0" err="1"/>
              <a:t>загальної</a:t>
            </a:r>
            <a:r>
              <a:rPr lang="ru-RU" dirty="0"/>
              <a:t> </a:t>
            </a:r>
            <a:r>
              <a:rPr lang="ru-RU" dirty="0" err="1"/>
              <a:t>фізики</a:t>
            </a:r>
            <a:r>
              <a:rPr lang="ru-RU" dirty="0"/>
              <a:t> </a:t>
            </a:r>
            <a:r>
              <a:rPr lang="ru-RU" dirty="0" err="1"/>
              <a:t>фізичного</a:t>
            </a:r>
            <a:r>
              <a:rPr lang="ru-RU" dirty="0"/>
              <a:t> факультету.</a:t>
            </a:r>
          </a:p>
        </p:txBody>
      </p:sp>
    </p:spTree>
    <p:extLst>
      <p:ext uri="{BB962C8B-B14F-4D97-AF65-F5344CB8AC3E}">
        <p14:creationId xmlns:p14="http://schemas.microsoft.com/office/powerpoint/2010/main" val="45985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D4D7F14E-2A70-40DB-A55D-AE8003DFD8E2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51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338" name="TextShape 1"/>
          <p:cNvSpPr/>
          <p:nvPr/>
        </p:nvSpPr>
        <p:spPr>
          <a:xfrm>
            <a:off x="0" y="71280"/>
            <a:ext cx="9143640" cy="58392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800" b="0" strike="noStrike" spc="-1" dirty="0" err="1">
                <a:solidFill>
                  <a:srgbClr val="A50021"/>
                </a:solidFill>
                <a:latin typeface="Arial"/>
                <a:ea typeface="DejaVu Sans"/>
              </a:rPr>
              <a:t>Відзнаки</a:t>
            </a:r>
            <a:r>
              <a:rPr lang="ru-RU" sz="28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, </a:t>
            </a:r>
            <a:r>
              <a:rPr lang="ru-RU" sz="28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2024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3328" y="836712"/>
            <a:ext cx="885698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ПОДЯКА</a:t>
            </a:r>
          </a:p>
          <a:p>
            <a:r>
              <a:rPr lang="ru-RU" dirty="0"/>
              <a:t>ВОВЧЕНКО Людмила </a:t>
            </a:r>
            <a:r>
              <a:rPr lang="ru-RU" dirty="0" err="1"/>
              <a:t>Леонтіївна</a:t>
            </a:r>
            <a:r>
              <a:rPr lang="ru-RU" dirty="0"/>
              <a:t> – доктор </a:t>
            </a:r>
            <a:r>
              <a:rPr lang="ru-RU" dirty="0" err="1"/>
              <a:t>фізико-математичних</a:t>
            </a:r>
            <a:r>
              <a:rPr lang="ru-RU" dirty="0"/>
              <a:t> наук, старший </a:t>
            </a:r>
            <a:r>
              <a:rPr lang="ru-RU" dirty="0" err="1"/>
              <a:t>науковий</a:t>
            </a:r>
            <a:r>
              <a:rPr lang="ru-RU" dirty="0"/>
              <a:t> </a:t>
            </a:r>
            <a:r>
              <a:rPr lang="ru-RU" dirty="0" err="1"/>
              <a:t>співробітник</a:t>
            </a:r>
            <a:r>
              <a:rPr lang="ru-RU" dirty="0"/>
              <a:t>, </a:t>
            </a:r>
            <a:r>
              <a:rPr lang="ru-RU" dirty="0" err="1"/>
              <a:t>провідний</a:t>
            </a:r>
            <a:r>
              <a:rPr lang="ru-RU" dirty="0"/>
              <a:t> </a:t>
            </a:r>
            <a:r>
              <a:rPr lang="ru-RU" dirty="0" err="1"/>
              <a:t>науковий</a:t>
            </a:r>
            <a:r>
              <a:rPr lang="ru-RU" dirty="0"/>
              <a:t> </a:t>
            </a:r>
            <a:r>
              <a:rPr lang="ru-RU" dirty="0" err="1"/>
              <a:t>співробітник</a:t>
            </a:r>
            <a:r>
              <a:rPr lang="ru-RU" dirty="0"/>
              <a:t> НДЛ «</a:t>
            </a:r>
            <a:r>
              <a:rPr lang="ru-RU" dirty="0" err="1"/>
              <a:t>Фізичне</a:t>
            </a:r>
            <a:r>
              <a:rPr lang="ru-RU" dirty="0"/>
              <a:t> </a:t>
            </a:r>
            <a:r>
              <a:rPr lang="ru-RU" dirty="0" err="1"/>
              <a:t>матеріалознавство</a:t>
            </a:r>
            <a:r>
              <a:rPr lang="ru-RU" dirty="0"/>
              <a:t> твердого </a:t>
            </a:r>
            <a:r>
              <a:rPr lang="ru-RU" dirty="0" err="1"/>
              <a:t>тіла</a:t>
            </a:r>
            <a:r>
              <a:rPr lang="ru-RU" dirty="0"/>
              <a:t>» </a:t>
            </a:r>
            <a:r>
              <a:rPr lang="ru-RU" dirty="0" err="1"/>
              <a:t>фізичного</a:t>
            </a:r>
            <a:r>
              <a:rPr lang="ru-RU" dirty="0"/>
              <a:t> факультету.</a:t>
            </a:r>
          </a:p>
          <a:p>
            <a:r>
              <a:rPr lang="ru-RU" dirty="0"/>
              <a:t>КУЛІШ </a:t>
            </a:r>
            <a:r>
              <a:rPr lang="ru-RU" dirty="0" err="1"/>
              <a:t>Микола</a:t>
            </a:r>
            <a:r>
              <a:rPr lang="ru-RU" dirty="0"/>
              <a:t> </a:t>
            </a:r>
            <a:r>
              <a:rPr lang="ru-RU" dirty="0" err="1"/>
              <a:t>Полікарпович</a:t>
            </a:r>
            <a:r>
              <a:rPr lang="ru-RU" dirty="0"/>
              <a:t> – доктор </a:t>
            </a:r>
            <a:r>
              <a:rPr lang="ru-RU" dirty="0" err="1"/>
              <a:t>фізико-математичних</a:t>
            </a:r>
            <a:r>
              <a:rPr lang="ru-RU" dirty="0"/>
              <a:t> наук, </a:t>
            </a:r>
            <a:r>
              <a:rPr lang="ru-RU" dirty="0" err="1"/>
              <a:t>професор</a:t>
            </a:r>
            <a:r>
              <a:rPr lang="ru-RU" dirty="0"/>
              <a:t>, </a:t>
            </a:r>
            <a:r>
              <a:rPr lang="ru-RU" dirty="0" err="1"/>
              <a:t>завідувач</a:t>
            </a:r>
            <a:r>
              <a:rPr lang="ru-RU" dirty="0"/>
              <a:t> </a:t>
            </a:r>
            <a:r>
              <a:rPr lang="ru-RU" dirty="0" err="1"/>
              <a:t>кафедри</a:t>
            </a:r>
            <a:r>
              <a:rPr lang="ru-RU" dirty="0"/>
              <a:t> </a:t>
            </a:r>
            <a:r>
              <a:rPr lang="ru-RU" dirty="0" err="1"/>
              <a:t>фізики</a:t>
            </a:r>
            <a:r>
              <a:rPr lang="ru-RU" dirty="0"/>
              <a:t> </a:t>
            </a:r>
            <a:r>
              <a:rPr lang="ru-RU" dirty="0" err="1"/>
              <a:t>функціональних</a:t>
            </a:r>
            <a:r>
              <a:rPr lang="ru-RU" dirty="0"/>
              <a:t> </a:t>
            </a:r>
            <a:r>
              <a:rPr lang="ru-RU" dirty="0" err="1"/>
              <a:t>матеріалів</a:t>
            </a:r>
            <a:r>
              <a:rPr lang="ru-RU" dirty="0"/>
              <a:t> </a:t>
            </a:r>
            <a:r>
              <a:rPr lang="ru-RU" dirty="0" err="1"/>
              <a:t>фізичного</a:t>
            </a:r>
            <a:r>
              <a:rPr lang="ru-RU" dirty="0"/>
              <a:t> факультету.</a:t>
            </a:r>
          </a:p>
          <a:p>
            <a:r>
              <a:rPr lang="ru-RU" dirty="0"/>
              <a:t>ЛОСИЦЬКИЙ Михайло </a:t>
            </a:r>
            <a:r>
              <a:rPr lang="ru-RU" dirty="0" err="1"/>
              <a:t>Юрійович</a:t>
            </a:r>
            <a:r>
              <a:rPr lang="ru-RU" dirty="0"/>
              <a:t> – кандидат </a:t>
            </a:r>
            <a:r>
              <a:rPr lang="ru-RU" dirty="0" err="1"/>
              <a:t>фізико-математичних</a:t>
            </a:r>
            <a:r>
              <a:rPr lang="ru-RU" dirty="0"/>
              <a:t> наук, </a:t>
            </a:r>
            <a:r>
              <a:rPr lang="ru-RU" dirty="0" err="1"/>
              <a:t>асистент</a:t>
            </a:r>
            <a:r>
              <a:rPr lang="ru-RU" dirty="0"/>
              <a:t> </a:t>
            </a:r>
            <a:r>
              <a:rPr lang="ru-RU" dirty="0" err="1"/>
              <a:t>кафедри</a:t>
            </a:r>
            <a:r>
              <a:rPr lang="ru-RU" dirty="0"/>
              <a:t> </a:t>
            </a:r>
            <a:r>
              <a:rPr lang="ru-RU" dirty="0" err="1"/>
              <a:t>експериментальної</a:t>
            </a:r>
            <a:r>
              <a:rPr lang="ru-RU" dirty="0"/>
              <a:t> </a:t>
            </a:r>
            <a:r>
              <a:rPr lang="ru-RU" dirty="0" err="1"/>
              <a:t>фізики</a:t>
            </a:r>
            <a:r>
              <a:rPr lang="ru-RU" dirty="0"/>
              <a:t> </a:t>
            </a:r>
            <a:r>
              <a:rPr lang="ru-RU" dirty="0" err="1"/>
              <a:t>фізичного</a:t>
            </a:r>
            <a:r>
              <a:rPr lang="ru-RU" dirty="0"/>
              <a:t> факультету.</a:t>
            </a:r>
          </a:p>
          <a:p>
            <a:endParaRPr lang="ru-RU" dirty="0"/>
          </a:p>
          <a:p>
            <a:pPr algn="ctr"/>
            <a:r>
              <a:rPr lang="ru-RU" dirty="0"/>
              <a:t>ПРЕМІЯ КИЇВСЬКОГО МІСЬКОГО ГОЛОВИ ЗА ОСОБЛИВІ ДОСЯГНЕННЯ МОЛОДІ У РОЗБУДОВІ СТОЛИЦІ УКРАЇНИ МІСТА-ГЕРОЯ КИЄВА</a:t>
            </a:r>
          </a:p>
          <a:p>
            <a:r>
              <a:rPr lang="ru-RU" dirty="0"/>
              <a:t>- у </a:t>
            </a:r>
            <a:r>
              <a:rPr lang="ru-RU" dirty="0" err="1"/>
              <a:t>номінації</a:t>
            </a:r>
            <a:r>
              <a:rPr lang="ru-RU" dirty="0"/>
              <a:t> «</a:t>
            </a:r>
            <a:r>
              <a:rPr lang="ru-RU" dirty="0" err="1"/>
              <a:t>Творчі</a:t>
            </a:r>
            <a:r>
              <a:rPr lang="ru-RU" dirty="0"/>
              <a:t> </a:t>
            </a:r>
            <a:r>
              <a:rPr lang="ru-RU" dirty="0" err="1"/>
              <a:t>досягнення</a:t>
            </a:r>
            <a:r>
              <a:rPr lang="ru-RU" dirty="0"/>
              <a:t>»:</a:t>
            </a:r>
          </a:p>
          <a:p>
            <a:r>
              <a:rPr lang="ru-RU" dirty="0"/>
              <a:t>БІЛЕЦЬКИЙ Данило </a:t>
            </a:r>
            <a:r>
              <a:rPr lang="ru-RU" dirty="0" err="1"/>
              <a:t>Ігорович</a:t>
            </a:r>
            <a:r>
              <a:rPr lang="ru-RU" dirty="0"/>
              <a:t> – студент 2 курсу </a:t>
            </a:r>
            <a:r>
              <a:rPr lang="ru-RU" dirty="0" err="1"/>
              <a:t>фізичного</a:t>
            </a:r>
            <a:r>
              <a:rPr lang="ru-RU" dirty="0"/>
              <a:t> факультету.</a:t>
            </a:r>
          </a:p>
          <a:p>
            <a:endParaRPr lang="ru-RU" dirty="0"/>
          </a:p>
          <a:p>
            <a:pPr algn="ctr"/>
            <a:r>
              <a:rPr lang="ru-RU" dirty="0"/>
              <a:t>АКАДЕМІЧНА СТИПЕНДІЯ ІМЕНІ М.С. ГРУШЕВСЬКОГО</a:t>
            </a:r>
          </a:p>
          <a:p>
            <a:r>
              <a:rPr lang="ru-RU" dirty="0"/>
              <a:t>ШОВКОПЛЯС </a:t>
            </a:r>
            <a:r>
              <a:rPr lang="ru-RU" dirty="0" err="1"/>
              <a:t>Олександр</a:t>
            </a:r>
            <a:r>
              <a:rPr lang="ru-RU" dirty="0"/>
              <a:t> </a:t>
            </a:r>
            <a:r>
              <a:rPr lang="ru-RU" dirty="0" err="1"/>
              <a:t>Сергійович</a:t>
            </a:r>
            <a:r>
              <a:rPr lang="ru-RU" dirty="0"/>
              <a:t> – студент 2 курсу </a:t>
            </a:r>
            <a:r>
              <a:rPr lang="ru-RU" dirty="0" err="1"/>
              <a:t>спеціальності</a:t>
            </a:r>
            <a:r>
              <a:rPr lang="ru-RU" dirty="0"/>
              <a:t> «</a:t>
            </a:r>
            <a:r>
              <a:rPr lang="ru-RU" dirty="0" err="1"/>
              <a:t>Фізика</a:t>
            </a:r>
            <a:r>
              <a:rPr lang="ru-RU" dirty="0"/>
              <a:t> та </a:t>
            </a:r>
            <a:r>
              <a:rPr lang="ru-RU" dirty="0" err="1"/>
              <a:t>астрономія</a:t>
            </a:r>
            <a:r>
              <a:rPr lang="ru-RU" dirty="0"/>
              <a:t>» </a:t>
            </a:r>
            <a:r>
              <a:rPr lang="ru-RU" dirty="0" err="1"/>
              <a:t>фізичного</a:t>
            </a:r>
            <a:r>
              <a:rPr lang="ru-RU" dirty="0"/>
              <a:t> факультету.</a:t>
            </a:r>
          </a:p>
          <a:p>
            <a:r>
              <a:rPr lang="ru-RU" dirty="0"/>
              <a:t>ХОРТ </a:t>
            </a:r>
            <a:r>
              <a:rPr lang="ru-RU" dirty="0" err="1"/>
              <a:t>Павло</a:t>
            </a:r>
            <a:r>
              <a:rPr lang="ru-RU" dirty="0"/>
              <a:t> </a:t>
            </a:r>
            <a:r>
              <a:rPr lang="ru-RU" dirty="0" err="1"/>
              <a:t>Сергійович</a:t>
            </a:r>
            <a:r>
              <a:rPr lang="ru-RU" dirty="0"/>
              <a:t> – </a:t>
            </a:r>
            <a:r>
              <a:rPr lang="ru-RU" dirty="0" err="1"/>
              <a:t>аспірант</a:t>
            </a:r>
            <a:r>
              <a:rPr lang="ru-RU" dirty="0"/>
              <a:t> 3 року </a:t>
            </a:r>
            <a:r>
              <a:rPr lang="ru-RU" dirty="0" err="1"/>
              <a:t>навчання</a:t>
            </a:r>
            <a:r>
              <a:rPr lang="ru-RU" dirty="0"/>
              <a:t> </a:t>
            </a:r>
            <a:r>
              <a:rPr lang="ru-RU" dirty="0" err="1"/>
              <a:t>кафедри</a:t>
            </a:r>
            <a:r>
              <a:rPr lang="ru-RU" dirty="0"/>
              <a:t> </a:t>
            </a:r>
            <a:r>
              <a:rPr lang="ru-RU" dirty="0" err="1"/>
              <a:t>експериментальної</a:t>
            </a:r>
            <a:r>
              <a:rPr lang="ru-RU" dirty="0"/>
              <a:t> </a:t>
            </a:r>
            <a:r>
              <a:rPr lang="ru-RU" dirty="0" err="1"/>
              <a:t>фізики</a:t>
            </a:r>
            <a:r>
              <a:rPr lang="ru-RU" dirty="0"/>
              <a:t> </a:t>
            </a:r>
            <a:r>
              <a:rPr lang="ru-RU" dirty="0" err="1"/>
              <a:t>фізичного</a:t>
            </a:r>
            <a:r>
              <a:rPr lang="ru-RU" dirty="0"/>
              <a:t> факультету.</a:t>
            </a:r>
          </a:p>
        </p:txBody>
      </p:sp>
    </p:spTree>
    <p:extLst>
      <p:ext uri="{BB962C8B-B14F-4D97-AF65-F5344CB8AC3E}">
        <p14:creationId xmlns:p14="http://schemas.microsoft.com/office/powerpoint/2010/main" val="45985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sldNum" idx="4294967295"/>
          </p:nvPr>
        </p:nvSpPr>
        <p:spPr>
          <a:xfrm>
            <a:off x="844992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0375436-D2AB-4F3D-9B78-42DE416C119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52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5" name="CustomShape 1"/>
          <p:cNvSpPr/>
          <p:nvPr/>
        </p:nvSpPr>
        <p:spPr>
          <a:xfrm>
            <a:off x="0" y="81000"/>
            <a:ext cx="9143640" cy="53928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uk-UA" sz="2400" b="0" strike="noStrike" spc="-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DejaVu Sans"/>
              </a:rPr>
              <a:t>ПОКАЗНИКИ-ВІДСОТКИ     ФФ</a:t>
            </a:r>
            <a:r>
              <a:rPr lang="en-US" sz="2400" b="0" strike="noStrike" spc="-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DejaVu Sans"/>
              </a:rPr>
              <a:t> </a:t>
            </a:r>
            <a:r>
              <a:rPr lang="uk-UA" sz="2400" b="0" strike="noStrike" spc="-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DejaVu Sans"/>
              </a:rPr>
              <a:t> </a:t>
            </a:r>
            <a:r>
              <a:rPr lang="en-US" sz="2400" b="0" strike="noStrike" spc="-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DejaVu Sans"/>
              </a:rPr>
              <a:t> 202</a:t>
            </a:r>
            <a:r>
              <a:rPr lang="uk-UA" sz="2400" b="0" strike="noStrike" spc="-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DejaVu Sans"/>
              </a:rPr>
              <a:t>4</a:t>
            </a:r>
            <a:endParaRPr lang="en-US" sz="24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68960"/>
            <a:ext cx="9143640" cy="243143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uk-UA" sz="2400" dirty="0" smtClean="0"/>
              <a:t>					Частка ФФ</a:t>
            </a:r>
          </a:p>
          <a:p>
            <a:r>
              <a:rPr lang="uk-UA" sz="2400" dirty="0" smtClean="0"/>
              <a:t>- - - - - - - - - - - - - - - - - - - - - - - - - - - - - - - - - - - - - - - - - - - - - - - - </a:t>
            </a:r>
          </a:p>
          <a:p>
            <a:r>
              <a:rPr lang="uk-UA" sz="2400" dirty="0" smtClean="0"/>
              <a:t>	</a:t>
            </a:r>
            <a:r>
              <a:rPr lang="uk-UA" sz="2400" b="1" dirty="0" smtClean="0"/>
              <a:t>Загальний фонд</a:t>
            </a:r>
            <a:r>
              <a:rPr lang="uk-UA" sz="2400" dirty="0" smtClean="0"/>
              <a:t>		   </a:t>
            </a:r>
            <a:r>
              <a:rPr lang="uk-UA" sz="2800" b="1" dirty="0" smtClean="0"/>
              <a:t>23 </a:t>
            </a:r>
            <a:r>
              <a:rPr lang="uk-UA" sz="2800" dirty="0" smtClean="0"/>
              <a:t>%      </a:t>
            </a:r>
            <a:r>
              <a:rPr lang="uk-UA" sz="2000" dirty="0" smtClean="0"/>
              <a:t>(21.4 % у 2023)</a:t>
            </a:r>
          </a:p>
          <a:p>
            <a:r>
              <a:rPr lang="uk-UA" sz="2400" dirty="0" smtClean="0"/>
              <a:t>- - - - - - - - - - - - - - - - - - - - - - - - - - - - - - - - - - - - - - - - - - - - - - - - </a:t>
            </a:r>
          </a:p>
          <a:p>
            <a:r>
              <a:rPr lang="uk-UA" sz="2400" dirty="0" smtClean="0"/>
              <a:t>	</a:t>
            </a:r>
            <a:r>
              <a:rPr lang="uk-UA" sz="2400" b="1" dirty="0" smtClean="0"/>
              <a:t>Спеціальний фонд </a:t>
            </a:r>
            <a:r>
              <a:rPr lang="uk-UA" sz="2400" dirty="0" smtClean="0"/>
              <a:t>	   </a:t>
            </a:r>
            <a:r>
              <a:rPr lang="uk-UA" sz="2800" b="1" dirty="0" smtClean="0"/>
              <a:t>23.7 </a:t>
            </a:r>
            <a:r>
              <a:rPr lang="uk-UA" sz="2800" dirty="0" smtClean="0"/>
              <a:t>%   </a:t>
            </a:r>
            <a:r>
              <a:rPr lang="uk-UA" sz="2000" dirty="0" smtClean="0"/>
              <a:t>(23.6 % у 2023)</a:t>
            </a:r>
          </a:p>
          <a:p>
            <a:r>
              <a:rPr lang="uk-UA" sz="2400" dirty="0"/>
              <a:t>- - - - - - - - - - - - - - - - - - - - - - - - - - - - - - - - - - - - - - - - - - - - - - - -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5152" y="980728"/>
            <a:ext cx="7330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sz="2400" dirty="0" smtClean="0"/>
              <a:t> . . .  у КНУТШ  </a:t>
            </a:r>
            <a:r>
              <a:rPr lang="uk-UA" sz="2400" b="1" dirty="0" smtClean="0"/>
              <a:t>23</a:t>
            </a:r>
            <a:r>
              <a:rPr lang="uk-UA" sz="2400" dirty="0" smtClean="0"/>
              <a:t>  факультети/інститути/ННЦ . . .  </a:t>
            </a:r>
          </a:p>
          <a:p>
            <a:pPr algn="ctr"/>
            <a:endParaRPr lang="uk-UA" sz="2400" dirty="0" smtClean="0"/>
          </a:p>
          <a:p>
            <a:pPr algn="ctr"/>
            <a:r>
              <a:rPr lang="uk-UA" sz="2400" dirty="0" smtClean="0"/>
              <a:t>1/23 = 4.35% 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2341457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Box 3"/>
          <p:cNvSpPr/>
          <p:nvPr/>
        </p:nvSpPr>
        <p:spPr>
          <a:xfrm>
            <a:off x="0" y="2786040"/>
            <a:ext cx="914364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uk-UA" sz="3200" b="0" strike="noStrike" spc="-1" dirty="0">
                <a:solidFill>
                  <a:srgbClr val="A50021"/>
                </a:solidFill>
                <a:latin typeface="Arial"/>
                <a:ea typeface="DejaVu Sans"/>
              </a:rPr>
              <a:t>Дякую за увагу 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84" name="PlaceHolder 1"/>
          <p:cNvSpPr>
            <a:spLocks noGrp="1"/>
          </p:cNvSpPr>
          <p:nvPr>
            <p:ph type="sldNum" idx="74"/>
          </p:nvPr>
        </p:nvSpPr>
        <p:spPr>
          <a:xfrm>
            <a:off x="8666280" y="6481080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42F0586-C4D9-4522-8E3D-C89B8881276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53</a:t>
            </a:fld>
            <a:endParaRPr lang="en-US" sz="20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7" y="4437112"/>
            <a:ext cx="9020498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3" y="2031372"/>
            <a:ext cx="9007896" cy="196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" y="361342"/>
            <a:ext cx="9144000" cy="1462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" name="PlaceHolder 1"/>
          <p:cNvSpPr>
            <a:spLocks noGrp="1"/>
          </p:cNvSpPr>
          <p:nvPr>
            <p:ph type="sldNum" idx="4294967295"/>
          </p:nvPr>
        </p:nvSpPr>
        <p:spPr>
          <a:xfrm>
            <a:off x="8413560" y="6525344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0375436-D2AB-4F3D-9B78-42DE416C119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fld>
            <a:endParaRPr lang="en-US" sz="2000" b="0" strike="noStrike" spc="-1">
              <a:latin typeface="Times New Roman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57910" y="1154220"/>
            <a:ext cx="499015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863515" y="2331540"/>
            <a:ext cx="680482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4465836" y="2636912"/>
            <a:ext cx="212238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3563888" y="5013176"/>
            <a:ext cx="542626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4296621" y="5229200"/>
            <a:ext cx="417646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6012160" y="908720"/>
            <a:ext cx="212238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50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877272"/>
            <a:ext cx="8597673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5" y="4297677"/>
            <a:ext cx="9036496" cy="147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5" y="3645024"/>
            <a:ext cx="8783509" cy="53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" y="1772816"/>
            <a:ext cx="9036496" cy="1760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22"/>
            <a:ext cx="9144000" cy="1533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" name="PlaceHolder 1"/>
          <p:cNvSpPr>
            <a:spLocks noGrp="1"/>
          </p:cNvSpPr>
          <p:nvPr>
            <p:ph type="sldNum" idx="4294967295"/>
          </p:nvPr>
        </p:nvSpPr>
        <p:spPr>
          <a:xfrm>
            <a:off x="8413560" y="6525344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0375436-D2AB-4F3D-9B78-42DE416C119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en-US" sz="2000" b="0" strike="noStrike" spc="-1">
              <a:latin typeface="Times New Roman"/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781931" y="2100957"/>
            <a:ext cx="268359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2215661" y="4077072"/>
            <a:ext cx="492210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93273" y="5394482"/>
            <a:ext cx="424477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3309507" y="6453336"/>
            <a:ext cx="273441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4716016" y="980728"/>
            <a:ext cx="417646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50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3" y="5462350"/>
            <a:ext cx="9023631" cy="95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8" y="4149080"/>
            <a:ext cx="8916818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2" y="2219958"/>
            <a:ext cx="9023631" cy="1662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" y="292547"/>
            <a:ext cx="9023631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" name="PlaceHolder 1"/>
          <p:cNvSpPr>
            <a:spLocks noGrp="1"/>
          </p:cNvSpPr>
          <p:nvPr>
            <p:ph type="sldNum" idx="4294967295"/>
          </p:nvPr>
        </p:nvSpPr>
        <p:spPr>
          <a:xfrm>
            <a:off x="8413560" y="6525344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0375436-D2AB-4F3D-9B78-42DE416C119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en-US" sz="2000" b="0" strike="noStrike" spc="-1">
              <a:latin typeface="Times New Roman"/>
            </a:endParaRP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3923928" y="2514162"/>
            <a:ext cx="39003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2798353" y="5826530"/>
            <a:ext cx="402716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1010309" y="4469011"/>
            <a:ext cx="415902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6018937" y="887454"/>
            <a:ext cx="171320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50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"/>
          <p:cNvSpPr/>
          <p:nvPr/>
        </p:nvSpPr>
        <p:spPr>
          <a:xfrm>
            <a:off x="0" y="1992240"/>
            <a:ext cx="9143640" cy="52272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uk-UA" sz="2800" b="0" strike="noStrike" spc="-1" dirty="0" smtClean="0">
                <a:solidFill>
                  <a:srgbClr val="A50021"/>
                </a:solidFill>
                <a:latin typeface="Arial"/>
                <a:ea typeface="DejaVu Sans"/>
              </a:rPr>
              <a:t>Кадри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15" name="PlaceHolder 1"/>
          <p:cNvSpPr>
            <a:spLocks noGrp="1"/>
          </p:cNvSpPr>
          <p:nvPr>
            <p:ph type="sldNum" idx="4294967295"/>
          </p:nvPr>
        </p:nvSpPr>
        <p:spPr>
          <a:xfrm>
            <a:off x="8413560" y="6525344"/>
            <a:ext cx="730080" cy="47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ru-RU" sz="2000" b="0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fld id="{F0375436-D2AB-4F3D-9B78-42DE416C1196}" type="slidenum">
              <a:rPr lang="ru-RU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4" name="TextBox 2"/>
          <p:cNvSpPr/>
          <p:nvPr/>
        </p:nvSpPr>
        <p:spPr>
          <a:xfrm>
            <a:off x="-129" y="1052736"/>
            <a:ext cx="9143640" cy="52272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2800" spc="-1" dirty="0" err="1">
                <a:solidFill>
                  <a:srgbClr val="A50021"/>
                </a:solidFill>
              </a:rPr>
              <a:t>Наукова</a:t>
            </a:r>
            <a:r>
              <a:rPr lang="ru-RU" sz="2800" spc="-1" dirty="0">
                <a:solidFill>
                  <a:srgbClr val="A50021"/>
                </a:solidFill>
              </a:rPr>
              <a:t> </a:t>
            </a:r>
            <a:r>
              <a:rPr lang="ru-RU" sz="2800" spc="-1" dirty="0" smtClean="0">
                <a:solidFill>
                  <a:srgbClr val="A50021"/>
                </a:solidFill>
              </a:rPr>
              <a:t>робота </a:t>
            </a:r>
            <a:r>
              <a:rPr lang="ru-RU" sz="2800" spc="-1" dirty="0" err="1" smtClean="0">
                <a:solidFill>
                  <a:srgbClr val="A50021"/>
                </a:solidFill>
              </a:rPr>
              <a:t>фізичного</a:t>
            </a:r>
            <a:r>
              <a:rPr lang="ru-RU" sz="2800" spc="-1" dirty="0" smtClean="0">
                <a:solidFill>
                  <a:srgbClr val="A50021"/>
                </a:solidFill>
              </a:rPr>
              <a:t> факультету у 2024 р.</a:t>
            </a:r>
            <a:endParaRPr lang="ru-RU" sz="2800" spc="-1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8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9934</TotalTime>
  <Words>2283</Words>
  <Application>Microsoft Office PowerPoint</Application>
  <PresentationFormat>Экран (4:3)</PresentationFormat>
  <Paragraphs>681</Paragraphs>
  <Slides>53</Slides>
  <Notes>5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5" baseType="lpstr">
      <vt:lpstr>Office Theme</vt:lpstr>
      <vt:lpstr>Graph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zele</dc:creator>
  <cp:lastModifiedBy>3</cp:lastModifiedBy>
  <cp:revision>1009</cp:revision>
  <cp:lastPrinted>2023-02-19T18:58:31Z</cp:lastPrinted>
  <dcterms:modified xsi:type="dcterms:W3CDTF">2025-03-16T16:57:33Z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5</vt:i4>
  </property>
  <property fmtid="{D5CDD505-2E9C-101B-9397-08002B2CF9AE}" pid="3" name="PresentationFormat">
    <vt:lpwstr>Экран (4:3)</vt:lpwstr>
  </property>
  <property fmtid="{D5CDD505-2E9C-101B-9397-08002B2CF9AE}" pid="4" name="Slides">
    <vt:i4>65</vt:i4>
  </property>
</Properties>
</file>